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304A312-F5B3-4699-9ADF-3DCA140F099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4A18556-7285-455D-A745-37E4064C9C9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1C991E0-091A-4DAA-8020-CCEFBB7A05C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DC82BDF-3F86-4C47-9DC2-11FCA85708A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410C86E-F756-4CAA-8A76-4A6E8713E3D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24A0AF0-984C-406A-B700-1945F9F5992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178152A-E8B9-4473-965D-B2786E7EB06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5A21367-FDF8-46F8-9534-9FE2EF6254D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7A901DB-C98C-4862-BED8-E66B3E8ABB8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Klikněte pro úpravu formátu textu nadpisu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Klikněte pro úpravu formátu textu osnovy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Druhá úroveň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Třetí úroveň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Čtvrtá úroveň osnovy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Pátá úroveň osnovy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Šestá úroveň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Sedmá úroveň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353F073-8727-40A6-9EC6-15C29C8D958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Klikněte pro úpravu formátu textu osnovy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Druhá úroveň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Třetí úroveň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Čtvrtá úroveň osnovy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Pátá úroveň osnovy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Šestá úroveň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Sedmá úroveň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&lt;datum/čas&gt;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cs-CZ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&lt;zápatí&gt;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7AF3FCA-799F-4D09-B571-81AA5A45660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&lt;číslo&gt;</a:t>
            </a:fld>
            <a:endParaRPr lang="cs-CZ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TextBox 2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01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Rectangle 3"/>
          <p:cNvSpPr/>
          <p:nvPr/>
        </p:nvSpPr>
        <p:spPr>
          <a:xfrm>
            <a:off x="8366760" y="9601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" name="Rectangle 4"/>
          <p:cNvSpPr/>
          <p:nvPr/>
        </p:nvSpPr>
        <p:spPr>
          <a:xfrm>
            <a:off x="8772480" y="9601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" name="Rectangle 5"/>
          <p:cNvSpPr/>
          <p:nvPr/>
        </p:nvSpPr>
        <p:spPr>
          <a:xfrm>
            <a:off x="9178200" y="9601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" name="Rectangle 6"/>
          <p:cNvSpPr/>
          <p:nvPr/>
        </p:nvSpPr>
        <p:spPr>
          <a:xfrm>
            <a:off x="9583920" y="9601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7" name="Rectangle 7"/>
          <p:cNvSpPr/>
          <p:nvPr/>
        </p:nvSpPr>
        <p:spPr>
          <a:xfrm>
            <a:off x="9990000" y="9601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" name="Rectangle 8"/>
          <p:cNvSpPr/>
          <p:nvPr/>
        </p:nvSpPr>
        <p:spPr>
          <a:xfrm>
            <a:off x="10395720" y="9601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Rectangle 9"/>
          <p:cNvSpPr/>
          <p:nvPr/>
        </p:nvSpPr>
        <p:spPr>
          <a:xfrm>
            <a:off x="10801440" y="9601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" name="Rectangle 10"/>
          <p:cNvSpPr/>
          <p:nvPr/>
        </p:nvSpPr>
        <p:spPr>
          <a:xfrm>
            <a:off x="11207160" y="9601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" name="Rectangle 11"/>
          <p:cNvSpPr/>
          <p:nvPr/>
        </p:nvSpPr>
        <p:spPr>
          <a:xfrm>
            <a:off x="8366760" y="136584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Rectangle 12"/>
          <p:cNvSpPr/>
          <p:nvPr/>
        </p:nvSpPr>
        <p:spPr>
          <a:xfrm>
            <a:off x="8772480" y="136584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3" name="Rectangle 13"/>
          <p:cNvSpPr/>
          <p:nvPr/>
        </p:nvSpPr>
        <p:spPr>
          <a:xfrm>
            <a:off x="9178200" y="136584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" name="Rectangle 14"/>
          <p:cNvSpPr/>
          <p:nvPr/>
        </p:nvSpPr>
        <p:spPr>
          <a:xfrm>
            <a:off x="9583920" y="136584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Rectangle 15"/>
          <p:cNvSpPr/>
          <p:nvPr/>
        </p:nvSpPr>
        <p:spPr>
          <a:xfrm>
            <a:off x="9990000" y="136584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" name="Rectangle 16"/>
          <p:cNvSpPr/>
          <p:nvPr/>
        </p:nvSpPr>
        <p:spPr>
          <a:xfrm>
            <a:off x="10395720" y="136584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Rectangle 17"/>
          <p:cNvSpPr/>
          <p:nvPr/>
        </p:nvSpPr>
        <p:spPr>
          <a:xfrm>
            <a:off x="10801440" y="136584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Rectangle 18"/>
          <p:cNvSpPr/>
          <p:nvPr/>
        </p:nvSpPr>
        <p:spPr>
          <a:xfrm>
            <a:off x="11207160" y="136584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Rectangle 19"/>
          <p:cNvSpPr/>
          <p:nvPr/>
        </p:nvSpPr>
        <p:spPr>
          <a:xfrm>
            <a:off x="8366760" y="17715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" name="Rectangle 20"/>
          <p:cNvSpPr/>
          <p:nvPr/>
        </p:nvSpPr>
        <p:spPr>
          <a:xfrm>
            <a:off x="8772480" y="17715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Rectangle 21"/>
          <p:cNvSpPr/>
          <p:nvPr/>
        </p:nvSpPr>
        <p:spPr>
          <a:xfrm>
            <a:off x="9178200" y="17715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" name="Rectangle 22"/>
          <p:cNvSpPr/>
          <p:nvPr/>
        </p:nvSpPr>
        <p:spPr>
          <a:xfrm>
            <a:off x="9583920" y="17715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" name="Rectangle 23"/>
          <p:cNvSpPr/>
          <p:nvPr/>
        </p:nvSpPr>
        <p:spPr>
          <a:xfrm>
            <a:off x="9990000" y="17715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" name="Rectangle 24"/>
          <p:cNvSpPr/>
          <p:nvPr/>
        </p:nvSpPr>
        <p:spPr>
          <a:xfrm>
            <a:off x="10395720" y="17715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Rectangle 25"/>
          <p:cNvSpPr/>
          <p:nvPr/>
        </p:nvSpPr>
        <p:spPr>
          <a:xfrm>
            <a:off x="10801440" y="17715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Rectangle 26"/>
          <p:cNvSpPr/>
          <p:nvPr/>
        </p:nvSpPr>
        <p:spPr>
          <a:xfrm>
            <a:off x="11207160" y="17715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7" name="Rectangle 27"/>
          <p:cNvSpPr/>
          <p:nvPr/>
        </p:nvSpPr>
        <p:spPr>
          <a:xfrm>
            <a:off x="8366760" y="21772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Rectangle 28"/>
          <p:cNvSpPr/>
          <p:nvPr/>
        </p:nvSpPr>
        <p:spPr>
          <a:xfrm>
            <a:off x="8772480" y="21772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9" name="Rectangle 29"/>
          <p:cNvSpPr/>
          <p:nvPr/>
        </p:nvSpPr>
        <p:spPr>
          <a:xfrm>
            <a:off x="9178200" y="21772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0" name="Rectangle 30"/>
          <p:cNvSpPr/>
          <p:nvPr/>
        </p:nvSpPr>
        <p:spPr>
          <a:xfrm>
            <a:off x="9583920" y="21772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Rectangle 31"/>
          <p:cNvSpPr/>
          <p:nvPr/>
        </p:nvSpPr>
        <p:spPr>
          <a:xfrm>
            <a:off x="9990000" y="21772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2" name="Rectangle 32"/>
          <p:cNvSpPr/>
          <p:nvPr/>
        </p:nvSpPr>
        <p:spPr>
          <a:xfrm>
            <a:off x="10395720" y="21772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3" name="Rectangle 33"/>
          <p:cNvSpPr/>
          <p:nvPr/>
        </p:nvSpPr>
        <p:spPr>
          <a:xfrm>
            <a:off x="10801440" y="21772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4" name="Rectangle 34"/>
          <p:cNvSpPr/>
          <p:nvPr/>
        </p:nvSpPr>
        <p:spPr>
          <a:xfrm>
            <a:off x="11207160" y="21772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5" name="Rectangle 35"/>
          <p:cNvSpPr/>
          <p:nvPr/>
        </p:nvSpPr>
        <p:spPr>
          <a:xfrm>
            <a:off x="8366760" y="25833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Rectangle 36"/>
          <p:cNvSpPr/>
          <p:nvPr/>
        </p:nvSpPr>
        <p:spPr>
          <a:xfrm>
            <a:off x="8772480" y="25833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7" name="Rectangle 37"/>
          <p:cNvSpPr/>
          <p:nvPr/>
        </p:nvSpPr>
        <p:spPr>
          <a:xfrm>
            <a:off x="9178200" y="25833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8" name="Rectangle 38"/>
          <p:cNvSpPr/>
          <p:nvPr/>
        </p:nvSpPr>
        <p:spPr>
          <a:xfrm>
            <a:off x="9583920" y="25833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9" name="Rectangle 39"/>
          <p:cNvSpPr/>
          <p:nvPr/>
        </p:nvSpPr>
        <p:spPr>
          <a:xfrm>
            <a:off x="9990000" y="25833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0" name="Rectangle 40"/>
          <p:cNvSpPr/>
          <p:nvPr/>
        </p:nvSpPr>
        <p:spPr>
          <a:xfrm>
            <a:off x="10395720" y="25833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1" name="Rectangle 41"/>
          <p:cNvSpPr/>
          <p:nvPr/>
        </p:nvSpPr>
        <p:spPr>
          <a:xfrm>
            <a:off x="10801440" y="258336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2" name="Rectangle 42"/>
          <p:cNvSpPr/>
          <p:nvPr/>
        </p:nvSpPr>
        <p:spPr>
          <a:xfrm>
            <a:off x="11207160" y="258336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3" name="Rectangle 43"/>
          <p:cNvSpPr/>
          <p:nvPr/>
        </p:nvSpPr>
        <p:spPr>
          <a:xfrm>
            <a:off x="8366760" y="29890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Rectangle 44"/>
          <p:cNvSpPr/>
          <p:nvPr/>
        </p:nvSpPr>
        <p:spPr>
          <a:xfrm>
            <a:off x="8772480" y="29890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Rectangle 45"/>
          <p:cNvSpPr/>
          <p:nvPr/>
        </p:nvSpPr>
        <p:spPr>
          <a:xfrm>
            <a:off x="9178200" y="29890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6" name="Rectangle 46"/>
          <p:cNvSpPr/>
          <p:nvPr/>
        </p:nvSpPr>
        <p:spPr>
          <a:xfrm>
            <a:off x="9583920" y="29890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Rectangle 47"/>
          <p:cNvSpPr/>
          <p:nvPr/>
        </p:nvSpPr>
        <p:spPr>
          <a:xfrm>
            <a:off x="9990000" y="29890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8" name="Rectangle 48"/>
          <p:cNvSpPr/>
          <p:nvPr/>
        </p:nvSpPr>
        <p:spPr>
          <a:xfrm>
            <a:off x="10395720" y="29890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Rectangle 49"/>
          <p:cNvSpPr/>
          <p:nvPr/>
        </p:nvSpPr>
        <p:spPr>
          <a:xfrm>
            <a:off x="10801440" y="298908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Rectangle 50"/>
          <p:cNvSpPr/>
          <p:nvPr/>
        </p:nvSpPr>
        <p:spPr>
          <a:xfrm>
            <a:off x="11207160" y="298908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1" name="Rectangle 51"/>
          <p:cNvSpPr/>
          <p:nvPr/>
        </p:nvSpPr>
        <p:spPr>
          <a:xfrm>
            <a:off x="8366760" y="339480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2" name="Rectangle 52"/>
          <p:cNvSpPr/>
          <p:nvPr/>
        </p:nvSpPr>
        <p:spPr>
          <a:xfrm>
            <a:off x="8772480" y="339480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3" name="Rectangle 53"/>
          <p:cNvSpPr/>
          <p:nvPr/>
        </p:nvSpPr>
        <p:spPr>
          <a:xfrm>
            <a:off x="9178200" y="339480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Rectangle 54"/>
          <p:cNvSpPr/>
          <p:nvPr/>
        </p:nvSpPr>
        <p:spPr>
          <a:xfrm>
            <a:off x="9583920" y="339480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5" name="Rectangle 55"/>
          <p:cNvSpPr/>
          <p:nvPr/>
        </p:nvSpPr>
        <p:spPr>
          <a:xfrm>
            <a:off x="9990000" y="339480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Rectangle 56"/>
          <p:cNvSpPr/>
          <p:nvPr/>
        </p:nvSpPr>
        <p:spPr>
          <a:xfrm>
            <a:off x="10395720" y="339480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7" name="Rectangle 57"/>
          <p:cNvSpPr/>
          <p:nvPr/>
        </p:nvSpPr>
        <p:spPr>
          <a:xfrm>
            <a:off x="10801440" y="339480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8" name="Rectangle 58"/>
          <p:cNvSpPr/>
          <p:nvPr/>
        </p:nvSpPr>
        <p:spPr>
          <a:xfrm>
            <a:off x="11207160" y="339480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9" name="Rectangle 59"/>
          <p:cNvSpPr/>
          <p:nvPr/>
        </p:nvSpPr>
        <p:spPr>
          <a:xfrm>
            <a:off x="8366760" y="38005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0" name="Rectangle 60"/>
          <p:cNvSpPr/>
          <p:nvPr/>
        </p:nvSpPr>
        <p:spPr>
          <a:xfrm>
            <a:off x="8772480" y="38005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1" name="Rectangle 61"/>
          <p:cNvSpPr/>
          <p:nvPr/>
        </p:nvSpPr>
        <p:spPr>
          <a:xfrm>
            <a:off x="9178200" y="38005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2" name="Rectangle 62"/>
          <p:cNvSpPr/>
          <p:nvPr/>
        </p:nvSpPr>
        <p:spPr>
          <a:xfrm>
            <a:off x="9583920" y="38005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Rectangle 63"/>
          <p:cNvSpPr/>
          <p:nvPr/>
        </p:nvSpPr>
        <p:spPr>
          <a:xfrm>
            <a:off x="9990000" y="38005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Rectangle 64"/>
          <p:cNvSpPr/>
          <p:nvPr/>
        </p:nvSpPr>
        <p:spPr>
          <a:xfrm>
            <a:off x="10395720" y="38005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5" name="Rectangle 65"/>
          <p:cNvSpPr/>
          <p:nvPr/>
        </p:nvSpPr>
        <p:spPr>
          <a:xfrm>
            <a:off x="10801440" y="3800520"/>
            <a:ext cx="405360" cy="4053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6" name="Rectangle 66"/>
          <p:cNvSpPr/>
          <p:nvPr/>
        </p:nvSpPr>
        <p:spPr>
          <a:xfrm>
            <a:off x="11207160" y="3800520"/>
            <a:ext cx="405360" cy="4053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67"/>
          <p:cNvSpPr/>
          <p:nvPr/>
        </p:nvSpPr>
        <p:spPr>
          <a:xfrm>
            <a:off x="9990000" y="380952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FFFFFF"/>
                </a:solidFill>
                <a:effectLst/>
                <a:uFillTx/>
                <a:latin typeface="DejaVu Sans"/>
              </a:rPr>
              <a:t>♔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68"/>
          <p:cNvSpPr/>
          <p:nvPr/>
        </p:nvSpPr>
        <p:spPr>
          <a:xfrm>
            <a:off x="9583920" y="380952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FFFFFF"/>
                </a:solidFill>
                <a:effectLst/>
                <a:uFillTx/>
                <a:latin typeface="DejaVu Sans"/>
              </a:rPr>
              <a:t>♕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69"/>
          <p:cNvSpPr/>
          <p:nvPr/>
        </p:nvSpPr>
        <p:spPr>
          <a:xfrm>
            <a:off x="9990000" y="96912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1B1F24"/>
                </a:solidFill>
                <a:effectLst/>
                <a:uFillTx/>
                <a:latin typeface="DejaVu Sans"/>
              </a:rPr>
              <a:t>♚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70"/>
          <p:cNvSpPr/>
          <p:nvPr/>
        </p:nvSpPr>
        <p:spPr>
          <a:xfrm>
            <a:off x="9583920" y="96912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1B1F24"/>
                </a:solidFill>
                <a:effectLst/>
                <a:uFillTx/>
                <a:latin typeface="DejaVu Sans"/>
              </a:rPr>
              <a:t>♛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Box 71"/>
          <p:cNvSpPr/>
          <p:nvPr/>
        </p:nvSpPr>
        <p:spPr>
          <a:xfrm>
            <a:off x="9178200" y="299808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FFFFFF"/>
                </a:solidFill>
                <a:effectLst/>
                <a:uFillTx/>
                <a:latin typeface="DejaVu Sans"/>
              </a:rPr>
              <a:t>♘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Box 72"/>
          <p:cNvSpPr/>
          <p:nvPr/>
        </p:nvSpPr>
        <p:spPr>
          <a:xfrm>
            <a:off x="10395720" y="1780920"/>
            <a:ext cx="405360" cy="40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1B1F24"/>
                </a:solidFill>
                <a:effectLst/>
                <a:uFillTx/>
                <a:latin typeface="DejaVu Sans"/>
              </a:rPr>
              <a:t>♞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73"/>
          <p:cNvSpPr/>
          <p:nvPr/>
        </p:nvSpPr>
        <p:spPr>
          <a:xfrm>
            <a:off x="640080" y="1143000"/>
            <a:ext cx="713196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JAK VYCHOVAT</a:t>
            </a:r>
            <a:br>
              <a:rPr sz="3400"/>
            </a:b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SILNÉHO ŠACHISTU</a:t>
            </a:r>
            <a:endParaRPr lang="cs-CZ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74"/>
          <p:cNvSpPr/>
          <p:nvPr/>
        </p:nvSpPr>
        <p:spPr>
          <a:xfrm>
            <a:off x="658440" y="3063240"/>
            <a:ext cx="6126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Od talentu k samostatnému hráči</a:t>
            </a:r>
            <a:endParaRPr lang="cs-CZ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75"/>
          <p:cNvSpPr/>
          <p:nvPr/>
        </p:nvSpPr>
        <p:spPr>
          <a:xfrm>
            <a:off x="658440" y="3703320"/>
            <a:ext cx="67662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C3CCD4"/>
                </a:solidFill>
                <a:effectLst/>
                <a:uFillTx/>
                <a:latin typeface="Aptos"/>
              </a:rPr>
              <a:t>Interaktivní školení trenérů • 90 minut • minimum přednášení, maximum rozhodování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Rounded Rectangle 76"/>
          <p:cNvSpPr/>
          <p:nvPr/>
        </p:nvSpPr>
        <p:spPr>
          <a:xfrm>
            <a:off x="658440" y="4937760"/>
            <a:ext cx="5943240" cy="86832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TextBox 77"/>
          <p:cNvSpPr/>
          <p:nvPr/>
        </p:nvSpPr>
        <p:spPr>
          <a:xfrm>
            <a:off x="914400" y="5175360"/>
            <a:ext cx="54403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Hlavní otázka: Co má trenér dělat, aby ho hráč časem potřeboval méně?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9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CÍL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02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Dnes nebudeme sbírat další šachové poučky.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Budeme řešit, jak zlepšit rozhodování hráče – a vlastní trenérskou práci.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Rounded Rectangle 6"/>
          <p:cNvSpPr/>
          <p:nvPr/>
        </p:nvSpPr>
        <p:spPr>
          <a:xfrm>
            <a:off x="640080" y="1920240"/>
            <a:ext cx="3474360" cy="3474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4" name="Rectangle 7"/>
          <p:cNvSpPr/>
          <p:nvPr/>
        </p:nvSpPr>
        <p:spPr>
          <a:xfrm>
            <a:off x="640080" y="1920240"/>
            <a:ext cx="63720" cy="347436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8"/>
          <p:cNvSpPr/>
          <p:nvPr/>
        </p:nvSpPr>
        <p:spPr>
          <a:xfrm>
            <a:off x="896040" y="2148840"/>
            <a:ext cx="30171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  DIAGNÓZA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9"/>
          <p:cNvSpPr/>
          <p:nvPr/>
        </p:nvSpPr>
        <p:spPr>
          <a:xfrm>
            <a:off x="896040" y="2633400"/>
            <a:ext cx="3017160" cy="26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Poznat, co hráče skutečně brzdí. Ne co si myslíme, že ho brzdí.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Rounded Rectangle 10"/>
          <p:cNvSpPr/>
          <p:nvPr/>
        </p:nvSpPr>
        <p:spPr>
          <a:xfrm>
            <a:off x="4370760" y="1920240"/>
            <a:ext cx="3474360" cy="3474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8" name="Rectangle 11"/>
          <p:cNvSpPr/>
          <p:nvPr/>
        </p:nvSpPr>
        <p:spPr>
          <a:xfrm>
            <a:off x="4370760" y="1920240"/>
            <a:ext cx="63720" cy="347436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TextBox 12"/>
          <p:cNvSpPr/>
          <p:nvPr/>
        </p:nvSpPr>
        <p:spPr>
          <a:xfrm>
            <a:off x="4626720" y="2148840"/>
            <a:ext cx="30171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2  PROCES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Box 13"/>
          <p:cNvSpPr/>
          <p:nvPr/>
        </p:nvSpPr>
        <p:spPr>
          <a:xfrm>
            <a:off x="4626720" y="2633400"/>
            <a:ext cx="3017160" cy="26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Vést rozbor a trénink tak, aby nejvíc přemýšlel hráč.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Rounded Rectangle 14"/>
          <p:cNvSpPr/>
          <p:nvPr/>
        </p:nvSpPr>
        <p:spPr>
          <a:xfrm>
            <a:off x="8101440" y="1920240"/>
            <a:ext cx="3474360" cy="3474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Rectangle 15"/>
          <p:cNvSpPr/>
          <p:nvPr/>
        </p:nvSpPr>
        <p:spPr>
          <a:xfrm>
            <a:off x="8101440" y="1920240"/>
            <a:ext cx="63720" cy="347436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16"/>
          <p:cNvSpPr/>
          <p:nvPr/>
        </p:nvSpPr>
        <p:spPr>
          <a:xfrm>
            <a:off x="8357760" y="2148840"/>
            <a:ext cx="30171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3  SAMOSTATNOST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Box 17"/>
          <p:cNvSpPr/>
          <p:nvPr/>
        </p:nvSpPr>
        <p:spPr>
          <a:xfrm>
            <a:off x="8357760" y="2633400"/>
            <a:ext cx="3017160" cy="26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Přenést odpovědnost za zlepšování postupně na hráče.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Box 18"/>
          <p:cNvSpPr/>
          <p:nvPr/>
        </p:nvSpPr>
        <p:spPr>
          <a:xfrm>
            <a:off x="731520" y="5897880"/>
            <a:ext cx="106981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Výstup: každý trenér si odnese jeden konkrétní postup, který může použít hned na příštím tréninku.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7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START / DISKUSE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03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Box 4"/>
          <p:cNvSpPr/>
          <p:nvPr/>
        </p:nvSpPr>
        <p:spPr>
          <a:xfrm>
            <a:off x="594360" y="64008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RYCHLÉ HLASOVÁNÍ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Box 5"/>
          <p:cNvSpPr/>
          <p:nvPr/>
        </p:nvSpPr>
        <p:spPr>
          <a:xfrm>
            <a:off x="914400" y="1508760"/>
            <a:ext cx="1033236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„Do ELO 1800 je studium zahájení z větší části ztráta času.“</a:t>
            </a:r>
            <a:endParaRPr lang="cs-CZ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Rounded Rectangle 6"/>
          <p:cNvSpPr/>
          <p:nvPr/>
        </p:nvSpPr>
        <p:spPr>
          <a:xfrm>
            <a:off x="274320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7"/>
          <p:cNvSpPr/>
          <p:nvPr/>
        </p:nvSpPr>
        <p:spPr>
          <a:xfrm>
            <a:off x="274320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Rounded Rectangle 8"/>
          <p:cNvSpPr/>
          <p:nvPr/>
        </p:nvSpPr>
        <p:spPr>
          <a:xfrm>
            <a:off x="713232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4" name="TextBox 9"/>
          <p:cNvSpPr/>
          <p:nvPr/>
        </p:nvSpPr>
        <p:spPr>
          <a:xfrm>
            <a:off x="713232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10"/>
          <p:cNvSpPr/>
          <p:nvPr/>
        </p:nvSpPr>
        <p:spPr>
          <a:xfrm>
            <a:off x="2011680" y="52578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Vyberte stranu. Pak 60 sekund obhajujte proč.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7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START / DISKUSE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04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Box 4"/>
          <p:cNvSpPr/>
          <p:nvPr/>
        </p:nvSpPr>
        <p:spPr>
          <a:xfrm>
            <a:off x="594360" y="64008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RYCHLÉ HLASOVÁNÍ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5"/>
          <p:cNvSpPr/>
          <p:nvPr/>
        </p:nvSpPr>
        <p:spPr>
          <a:xfrm>
            <a:off x="914400" y="1508760"/>
            <a:ext cx="1033236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„Engine při rozboru partie často rozvoj hráče spíš brzdí.“</a:t>
            </a:r>
            <a:endParaRPr lang="cs-CZ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Rounded Rectangle 6"/>
          <p:cNvSpPr/>
          <p:nvPr/>
        </p:nvSpPr>
        <p:spPr>
          <a:xfrm>
            <a:off x="274320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2" name="TextBox 7"/>
          <p:cNvSpPr/>
          <p:nvPr/>
        </p:nvSpPr>
        <p:spPr>
          <a:xfrm>
            <a:off x="274320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Rounded Rectangle 8"/>
          <p:cNvSpPr/>
          <p:nvPr/>
        </p:nvSpPr>
        <p:spPr>
          <a:xfrm>
            <a:off x="713232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4" name="TextBox 9"/>
          <p:cNvSpPr/>
          <p:nvPr/>
        </p:nvSpPr>
        <p:spPr>
          <a:xfrm>
            <a:off x="713232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Box 10"/>
          <p:cNvSpPr/>
          <p:nvPr/>
        </p:nvSpPr>
        <p:spPr>
          <a:xfrm>
            <a:off x="2011680" y="52578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Vyberte stranu. Pak 60 sekund obhajujte proč.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7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START / DISKUSE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05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4"/>
          <p:cNvSpPr/>
          <p:nvPr/>
        </p:nvSpPr>
        <p:spPr>
          <a:xfrm>
            <a:off x="594360" y="64008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RYCHLÉ HLASOVÁNÍ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5"/>
          <p:cNvSpPr/>
          <p:nvPr/>
        </p:nvSpPr>
        <p:spPr>
          <a:xfrm>
            <a:off x="914400" y="1508760"/>
            <a:ext cx="1033236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„Silnější šachista automaticky není lepší trenér.“</a:t>
            </a:r>
            <a:endParaRPr lang="cs-CZ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Rounded Rectangle 6"/>
          <p:cNvSpPr/>
          <p:nvPr/>
        </p:nvSpPr>
        <p:spPr>
          <a:xfrm>
            <a:off x="274320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7"/>
          <p:cNvSpPr/>
          <p:nvPr/>
        </p:nvSpPr>
        <p:spPr>
          <a:xfrm>
            <a:off x="274320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ounded Rectangle 8"/>
          <p:cNvSpPr/>
          <p:nvPr/>
        </p:nvSpPr>
        <p:spPr>
          <a:xfrm>
            <a:off x="7132320" y="4251960"/>
            <a:ext cx="2285640" cy="68544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9"/>
          <p:cNvSpPr/>
          <p:nvPr/>
        </p:nvSpPr>
        <p:spPr>
          <a:xfrm>
            <a:off x="7132320" y="4407480"/>
            <a:ext cx="2285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10"/>
          <p:cNvSpPr/>
          <p:nvPr/>
        </p:nvSpPr>
        <p:spPr>
          <a:xfrm>
            <a:off x="2011680" y="5257800"/>
            <a:ext cx="81378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Vyberte stranu. Pak 60 sekund obhajujte proč.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7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DIAGNOSTIKA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06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Stagnace není diagnóza.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„Nezlepšuje se“ nám ještě neříká, co máme trénovat.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Rounded Rectangle 6"/>
          <p:cNvSpPr/>
          <p:nvPr/>
        </p:nvSpPr>
        <p:spPr>
          <a:xfrm>
            <a:off x="731520" y="1874520"/>
            <a:ext cx="9875160" cy="658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2" name="Rectangle 7"/>
          <p:cNvSpPr/>
          <p:nvPr/>
        </p:nvSpPr>
        <p:spPr>
          <a:xfrm>
            <a:off x="731520" y="1874520"/>
            <a:ext cx="91080" cy="65808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3" name="TextBox 8"/>
          <p:cNvSpPr/>
          <p:nvPr/>
        </p:nvSpPr>
        <p:spPr>
          <a:xfrm>
            <a:off x="987480" y="2039040"/>
            <a:ext cx="1325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4E8CD6"/>
                </a:solidFill>
                <a:effectLst/>
                <a:uFillTx/>
                <a:latin typeface="Aptos"/>
              </a:rPr>
              <a:t>DATA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Box 9"/>
          <p:cNvSpPr/>
          <p:nvPr/>
        </p:nvSpPr>
        <p:spPr>
          <a:xfrm>
            <a:off x="2331720" y="2020680"/>
            <a:ext cx="8046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10–20 vážných partií + čas na hodinách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Rounded Rectangle 10"/>
          <p:cNvSpPr/>
          <p:nvPr/>
        </p:nvSpPr>
        <p:spPr>
          <a:xfrm>
            <a:off x="1051560" y="2834640"/>
            <a:ext cx="9235080" cy="658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6" name="Rectangle 11"/>
          <p:cNvSpPr/>
          <p:nvPr/>
        </p:nvSpPr>
        <p:spPr>
          <a:xfrm>
            <a:off x="1051560" y="2834640"/>
            <a:ext cx="91080" cy="65808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12"/>
          <p:cNvSpPr/>
          <p:nvPr/>
        </p:nvSpPr>
        <p:spPr>
          <a:xfrm>
            <a:off x="1307520" y="2999160"/>
            <a:ext cx="1325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VZOREC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13"/>
          <p:cNvSpPr/>
          <p:nvPr/>
        </p:nvSpPr>
        <p:spPr>
          <a:xfrm>
            <a:off x="2651760" y="2980800"/>
            <a:ext cx="7406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Co se opakuje napříč různými pozicemi?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ounded Rectangle 14"/>
          <p:cNvSpPr/>
          <p:nvPr/>
        </p:nvSpPr>
        <p:spPr>
          <a:xfrm>
            <a:off x="1371600" y="3794760"/>
            <a:ext cx="8595000" cy="658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Rectangle 15"/>
          <p:cNvSpPr/>
          <p:nvPr/>
        </p:nvSpPr>
        <p:spPr>
          <a:xfrm>
            <a:off x="1371600" y="3794760"/>
            <a:ext cx="91080" cy="65808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6"/>
          <p:cNvSpPr/>
          <p:nvPr/>
        </p:nvSpPr>
        <p:spPr>
          <a:xfrm>
            <a:off x="1627560" y="3959280"/>
            <a:ext cx="1325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PŘÍČINA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Box 17"/>
          <p:cNvSpPr/>
          <p:nvPr/>
        </p:nvSpPr>
        <p:spPr>
          <a:xfrm>
            <a:off x="2971800" y="3940920"/>
            <a:ext cx="67662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Znalost? propočet? hodnocení? rozhodnutí? psychika?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Rounded Rectangle 18"/>
          <p:cNvSpPr/>
          <p:nvPr/>
        </p:nvSpPr>
        <p:spPr>
          <a:xfrm>
            <a:off x="1691640" y="4754880"/>
            <a:ext cx="7954920" cy="6580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4" name="Rectangle 19"/>
          <p:cNvSpPr/>
          <p:nvPr/>
        </p:nvSpPr>
        <p:spPr>
          <a:xfrm>
            <a:off x="1691640" y="4754880"/>
            <a:ext cx="91080" cy="65808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5" name="TextBox 20"/>
          <p:cNvSpPr/>
          <p:nvPr/>
        </p:nvSpPr>
        <p:spPr>
          <a:xfrm>
            <a:off x="1947600" y="4919400"/>
            <a:ext cx="1325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4A9673"/>
                </a:solidFill>
                <a:effectLst/>
                <a:uFillTx/>
                <a:latin typeface="Aptos"/>
              </a:rPr>
              <a:t>PRIORITA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21"/>
          <p:cNvSpPr/>
          <p:nvPr/>
        </p:nvSpPr>
        <p:spPr>
          <a:xfrm>
            <a:off x="3291840" y="4901040"/>
            <a:ext cx="6126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Jedna hlavní + jedna vedlejší oblast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22"/>
          <p:cNvSpPr/>
          <p:nvPr/>
        </p:nvSpPr>
        <p:spPr>
          <a:xfrm>
            <a:off x="822960" y="5897880"/>
            <a:ext cx="104238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Otázka do sálu: Kterou chybu trenéři nejčastěji zamění za „málo taktiky“?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ROZBOR PARTIE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07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Jedna partie může dát práci na několik týdnů.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Ale jen pokud nerozebíráme tah po tahu jako komentátor.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Rounded Rectangle 6"/>
          <p:cNvSpPr/>
          <p:nvPr/>
        </p:nvSpPr>
        <p:spPr>
          <a:xfrm>
            <a:off x="50292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4" name="TextBox 7"/>
          <p:cNvSpPr/>
          <p:nvPr/>
        </p:nvSpPr>
        <p:spPr>
          <a:xfrm>
            <a:off x="103320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1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8"/>
          <p:cNvSpPr/>
          <p:nvPr/>
        </p:nvSpPr>
        <p:spPr>
          <a:xfrm>
            <a:off x="61272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Hráč označí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kritické momenty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9"/>
          <p:cNvSpPr/>
          <p:nvPr/>
        </p:nvSpPr>
        <p:spPr>
          <a:xfrm>
            <a:off x="2103120" y="2761560"/>
            <a:ext cx="292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Rounded Rectangle 10"/>
          <p:cNvSpPr/>
          <p:nvPr/>
        </p:nvSpPr>
        <p:spPr>
          <a:xfrm>
            <a:off x="240480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8" name="TextBox 11"/>
          <p:cNvSpPr/>
          <p:nvPr/>
        </p:nvSpPr>
        <p:spPr>
          <a:xfrm>
            <a:off x="293508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2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12"/>
          <p:cNvSpPr/>
          <p:nvPr/>
        </p:nvSpPr>
        <p:spPr>
          <a:xfrm>
            <a:off x="251460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Řekne, co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počítal a cítil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13"/>
          <p:cNvSpPr/>
          <p:nvPr/>
        </p:nvSpPr>
        <p:spPr>
          <a:xfrm>
            <a:off x="4005000" y="2761560"/>
            <a:ext cx="292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ounded Rectangle 14"/>
          <p:cNvSpPr/>
          <p:nvPr/>
        </p:nvSpPr>
        <p:spPr>
          <a:xfrm>
            <a:off x="430668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2" name="TextBox 15"/>
          <p:cNvSpPr/>
          <p:nvPr/>
        </p:nvSpPr>
        <p:spPr>
          <a:xfrm>
            <a:off x="483732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3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16"/>
          <p:cNvSpPr/>
          <p:nvPr/>
        </p:nvSpPr>
        <p:spPr>
          <a:xfrm>
            <a:off x="441648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Trenér se ptá,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neukazuje tah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17"/>
          <p:cNvSpPr/>
          <p:nvPr/>
        </p:nvSpPr>
        <p:spPr>
          <a:xfrm>
            <a:off x="5906880" y="2761560"/>
            <a:ext cx="292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Rounded Rectangle 18"/>
          <p:cNvSpPr/>
          <p:nvPr/>
        </p:nvSpPr>
        <p:spPr>
          <a:xfrm>
            <a:off x="620892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19"/>
          <p:cNvSpPr/>
          <p:nvPr/>
        </p:nvSpPr>
        <p:spPr>
          <a:xfrm>
            <a:off x="673920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4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20"/>
          <p:cNvSpPr/>
          <p:nvPr/>
        </p:nvSpPr>
        <p:spPr>
          <a:xfrm>
            <a:off x="631836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Analýza bez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enginu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Box 21"/>
          <p:cNvSpPr/>
          <p:nvPr/>
        </p:nvSpPr>
        <p:spPr>
          <a:xfrm>
            <a:off x="7809120" y="2761560"/>
            <a:ext cx="292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Rounded Rectangle 22"/>
          <p:cNvSpPr/>
          <p:nvPr/>
        </p:nvSpPr>
        <p:spPr>
          <a:xfrm>
            <a:off x="811080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0" name="TextBox 23"/>
          <p:cNvSpPr/>
          <p:nvPr/>
        </p:nvSpPr>
        <p:spPr>
          <a:xfrm>
            <a:off x="864108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5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Box 24"/>
          <p:cNvSpPr/>
          <p:nvPr/>
        </p:nvSpPr>
        <p:spPr>
          <a:xfrm>
            <a:off x="822060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Engine jako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kontrola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25"/>
          <p:cNvSpPr/>
          <p:nvPr/>
        </p:nvSpPr>
        <p:spPr>
          <a:xfrm>
            <a:off x="9711000" y="2761560"/>
            <a:ext cx="2923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ounded Rectangle 26"/>
          <p:cNvSpPr/>
          <p:nvPr/>
        </p:nvSpPr>
        <p:spPr>
          <a:xfrm>
            <a:off x="10012680" y="2331720"/>
            <a:ext cx="1572480" cy="15084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4" name="TextBox 27"/>
          <p:cNvSpPr/>
          <p:nvPr/>
        </p:nvSpPr>
        <p:spPr>
          <a:xfrm>
            <a:off x="10542960" y="248724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6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28"/>
          <p:cNvSpPr/>
          <p:nvPr/>
        </p:nvSpPr>
        <p:spPr>
          <a:xfrm>
            <a:off x="10122480" y="3017520"/>
            <a:ext cx="1352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 úkoly na</a:t>
            </a:r>
            <a:br>
              <a:rPr sz="1200"/>
            </a:b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další období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Rounded Rectangle 29"/>
          <p:cNvSpPr/>
          <p:nvPr/>
        </p:nvSpPr>
        <p:spPr>
          <a:xfrm>
            <a:off x="822960" y="4709160"/>
            <a:ext cx="10560960" cy="822600"/>
          </a:xfrm>
          <a:prstGeom prst="roundRect">
            <a:avLst>
              <a:gd name="adj" fmla="val 16667"/>
            </a:avLst>
          </a:prstGeom>
          <a:solidFill>
            <a:srgbClr val="1B263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7" name="TextBox 30"/>
          <p:cNvSpPr/>
          <p:nvPr/>
        </p:nvSpPr>
        <p:spPr>
          <a:xfrm>
            <a:off x="1051560" y="4965120"/>
            <a:ext cx="100580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Zásada: nejdřív rekonstruovat lidské rozhodnutí. Teprve potom hledat nejlepší tah.</a:t>
            </a:r>
            <a:endParaRPr lang="cs-CZ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9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KOMUNIKACE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08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Šest otázek, které mění lekci.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Místo „tady bylo lepší…“ zkuste hráče vrátit do jeho rozhodovacího procesu.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Rounded Rectangle 6"/>
          <p:cNvSpPr/>
          <p:nvPr/>
        </p:nvSpPr>
        <p:spPr>
          <a:xfrm>
            <a:off x="685800" y="187452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Rectangle 7"/>
          <p:cNvSpPr/>
          <p:nvPr/>
        </p:nvSpPr>
        <p:spPr>
          <a:xfrm>
            <a:off x="685800" y="1874520"/>
            <a:ext cx="63720" cy="100548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5" name="TextBox 8"/>
          <p:cNvSpPr/>
          <p:nvPr/>
        </p:nvSpPr>
        <p:spPr>
          <a:xfrm>
            <a:off x="941760" y="210312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01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Box 9"/>
          <p:cNvSpPr/>
          <p:nvPr/>
        </p:nvSpPr>
        <p:spPr>
          <a:xfrm>
            <a:off x="941760" y="258768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Co se změnilo posledním tahem soupeře?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Rounded Rectangle 10"/>
          <p:cNvSpPr/>
          <p:nvPr/>
        </p:nvSpPr>
        <p:spPr>
          <a:xfrm>
            <a:off x="6217920" y="187452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Rectangle 11"/>
          <p:cNvSpPr/>
          <p:nvPr/>
        </p:nvSpPr>
        <p:spPr>
          <a:xfrm>
            <a:off x="6217920" y="1874520"/>
            <a:ext cx="63720" cy="100548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9" name="TextBox 12"/>
          <p:cNvSpPr/>
          <p:nvPr/>
        </p:nvSpPr>
        <p:spPr>
          <a:xfrm>
            <a:off x="6473880" y="210312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02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13"/>
          <p:cNvSpPr/>
          <p:nvPr/>
        </p:nvSpPr>
        <p:spPr>
          <a:xfrm>
            <a:off x="6473880" y="258768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Jaké máš kandidátní tahy – a proč právě ty?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Rounded Rectangle 14"/>
          <p:cNvSpPr/>
          <p:nvPr/>
        </p:nvSpPr>
        <p:spPr>
          <a:xfrm>
            <a:off x="685800" y="317304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2" name="Rectangle 15"/>
          <p:cNvSpPr/>
          <p:nvPr/>
        </p:nvSpPr>
        <p:spPr>
          <a:xfrm>
            <a:off x="685800" y="3173040"/>
            <a:ext cx="63720" cy="100548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3" name="TextBox 16"/>
          <p:cNvSpPr/>
          <p:nvPr/>
        </p:nvSpPr>
        <p:spPr>
          <a:xfrm>
            <a:off x="941760" y="340164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03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17"/>
          <p:cNvSpPr/>
          <p:nvPr/>
        </p:nvSpPr>
        <p:spPr>
          <a:xfrm>
            <a:off x="941760" y="388620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Která soupeřova odpověď je nejnepříjemnější?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Rounded Rectangle 18"/>
          <p:cNvSpPr/>
          <p:nvPr/>
        </p:nvSpPr>
        <p:spPr>
          <a:xfrm>
            <a:off x="6217920" y="317304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6" name="Rectangle 19"/>
          <p:cNvSpPr/>
          <p:nvPr/>
        </p:nvSpPr>
        <p:spPr>
          <a:xfrm>
            <a:off x="6217920" y="3173040"/>
            <a:ext cx="63720" cy="100548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Box 20"/>
          <p:cNvSpPr/>
          <p:nvPr/>
        </p:nvSpPr>
        <p:spPr>
          <a:xfrm>
            <a:off x="6473880" y="340164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04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Box 21"/>
          <p:cNvSpPr/>
          <p:nvPr/>
        </p:nvSpPr>
        <p:spPr>
          <a:xfrm>
            <a:off x="6473880" y="388620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Kde je v pozici největší napětí?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Rounded Rectangle 22"/>
          <p:cNvSpPr/>
          <p:nvPr/>
        </p:nvSpPr>
        <p:spPr>
          <a:xfrm>
            <a:off x="685800" y="447156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0" name="Rectangle 23"/>
          <p:cNvSpPr/>
          <p:nvPr/>
        </p:nvSpPr>
        <p:spPr>
          <a:xfrm>
            <a:off x="685800" y="4471560"/>
            <a:ext cx="63720" cy="100548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1" name="TextBox 24"/>
          <p:cNvSpPr/>
          <p:nvPr/>
        </p:nvSpPr>
        <p:spPr>
          <a:xfrm>
            <a:off x="941760" y="470016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05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Box 25"/>
          <p:cNvSpPr/>
          <p:nvPr/>
        </p:nvSpPr>
        <p:spPr>
          <a:xfrm>
            <a:off x="941760" y="518472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Co bys zahrál, kdybys měl jen 30 sekund?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Rounded Rectangle 26"/>
          <p:cNvSpPr/>
          <p:nvPr/>
        </p:nvSpPr>
        <p:spPr>
          <a:xfrm>
            <a:off x="6217920" y="4471560"/>
            <a:ext cx="5257440" cy="1005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4" name="Rectangle 27"/>
          <p:cNvSpPr/>
          <p:nvPr/>
        </p:nvSpPr>
        <p:spPr>
          <a:xfrm>
            <a:off x="6217920" y="4471560"/>
            <a:ext cx="63720" cy="100548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5" name="TextBox 28"/>
          <p:cNvSpPr/>
          <p:nvPr/>
        </p:nvSpPr>
        <p:spPr>
          <a:xfrm>
            <a:off x="6473880" y="4700160"/>
            <a:ext cx="4800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06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Box 29"/>
          <p:cNvSpPr/>
          <p:nvPr/>
        </p:nvSpPr>
        <p:spPr>
          <a:xfrm>
            <a:off x="6473880" y="5184720"/>
            <a:ext cx="48002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Co musíš ověřit před definitivním tahem?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Box 30"/>
          <p:cNvSpPr/>
          <p:nvPr/>
        </p:nvSpPr>
        <p:spPr>
          <a:xfrm>
            <a:off x="822960" y="6080760"/>
            <a:ext cx="10515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Mini-úkol: vyberte jednu otázku, kterou sami používáte málo.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9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ENGINE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09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Engine hodnotí pozici. Trenér musí hodnotit hráče.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+1,7 není vysvětlení.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Rounded Rectangle 6"/>
          <p:cNvSpPr/>
          <p:nvPr/>
        </p:nvSpPr>
        <p:spPr>
          <a:xfrm>
            <a:off x="685800" y="1828800"/>
            <a:ext cx="5166000" cy="333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4" name="Rectangle 7"/>
          <p:cNvSpPr/>
          <p:nvPr/>
        </p:nvSpPr>
        <p:spPr>
          <a:xfrm>
            <a:off x="685800" y="1828800"/>
            <a:ext cx="63720" cy="333720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5" name="TextBox 8"/>
          <p:cNvSpPr/>
          <p:nvPr/>
        </p:nvSpPr>
        <p:spPr>
          <a:xfrm>
            <a:off x="941760" y="2057400"/>
            <a:ext cx="4708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ŠPATNĚ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Box 9"/>
          <p:cNvSpPr/>
          <p:nvPr/>
        </p:nvSpPr>
        <p:spPr>
          <a:xfrm>
            <a:off x="941760" y="2541960"/>
            <a:ext cx="4708800" cy="246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„Tady Stockfish dává 23.Ve4! a máš +1,7. Takže tohle sis měl najít.“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Rounded Rectangle 10"/>
          <p:cNvSpPr/>
          <p:nvPr/>
        </p:nvSpPr>
        <p:spPr>
          <a:xfrm>
            <a:off x="6309360" y="1828800"/>
            <a:ext cx="5166000" cy="333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Rectangle 11"/>
          <p:cNvSpPr/>
          <p:nvPr/>
        </p:nvSpPr>
        <p:spPr>
          <a:xfrm>
            <a:off x="6309360" y="1828800"/>
            <a:ext cx="63720" cy="333720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9" name="TextBox 12"/>
          <p:cNvSpPr/>
          <p:nvPr/>
        </p:nvSpPr>
        <p:spPr>
          <a:xfrm>
            <a:off x="6565320" y="2057400"/>
            <a:ext cx="4708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LÉPE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Box 13"/>
          <p:cNvSpPr/>
          <p:nvPr/>
        </p:nvSpPr>
        <p:spPr>
          <a:xfrm>
            <a:off x="6565320" y="2541960"/>
            <a:ext cx="4708800" cy="246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„Co jsi v pozici chtěl dosáhnout? Jaké kandidáty jsi zvažoval? Co jsi přehlédl v odpovědi soupeře?“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Box 14"/>
          <p:cNvSpPr/>
          <p:nvPr/>
        </p:nvSpPr>
        <p:spPr>
          <a:xfrm>
            <a:off x="914400" y="5715000"/>
            <a:ext cx="10332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ENGINE = kontrola hypotézy, ne náhrada trenérské diagnózy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ZAHÁJENÍ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10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Kolik zahájení je dost?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Nejde o počet variant. Jde o kvalitu pozic, které hráč umí hrát.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Rounded Rectangle 6"/>
          <p:cNvSpPr/>
          <p:nvPr/>
        </p:nvSpPr>
        <p:spPr>
          <a:xfrm>
            <a:off x="685800" y="1965960"/>
            <a:ext cx="3428640" cy="30171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8" name="Rectangle 7"/>
          <p:cNvSpPr/>
          <p:nvPr/>
        </p:nvSpPr>
        <p:spPr>
          <a:xfrm>
            <a:off x="685800" y="1965960"/>
            <a:ext cx="63720" cy="301716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9" name="TextBox 8"/>
          <p:cNvSpPr/>
          <p:nvPr/>
        </p:nvSpPr>
        <p:spPr>
          <a:xfrm>
            <a:off x="941760" y="2194560"/>
            <a:ext cx="29714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REPERTOÁR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Box 9"/>
          <p:cNvSpPr/>
          <p:nvPr/>
        </p:nvSpPr>
        <p:spPr>
          <a:xfrm>
            <a:off x="941760" y="2679120"/>
            <a:ext cx="2971440" cy="21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Dostat se opakovaně do pozic, které podporují rozvoj hráče.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Rounded Rectangle 10"/>
          <p:cNvSpPr/>
          <p:nvPr/>
        </p:nvSpPr>
        <p:spPr>
          <a:xfrm>
            <a:off x="4480560" y="1965960"/>
            <a:ext cx="3428640" cy="30171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2" name="Rectangle 11"/>
          <p:cNvSpPr/>
          <p:nvPr/>
        </p:nvSpPr>
        <p:spPr>
          <a:xfrm>
            <a:off x="4480560" y="1965960"/>
            <a:ext cx="63720" cy="301716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3" name="TextBox 12"/>
          <p:cNvSpPr/>
          <p:nvPr/>
        </p:nvSpPr>
        <p:spPr>
          <a:xfrm>
            <a:off x="4736520" y="2194560"/>
            <a:ext cx="29714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STRUKTURY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Box 13"/>
          <p:cNvSpPr/>
          <p:nvPr/>
        </p:nvSpPr>
        <p:spPr>
          <a:xfrm>
            <a:off x="4736520" y="2679120"/>
            <a:ext cx="2971440" cy="21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Znát typové plány, výměny, slabiny a přechody do koncovek.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ounded Rectangle 14"/>
          <p:cNvSpPr/>
          <p:nvPr/>
        </p:nvSpPr>
        <p:spPr>
          <a:xfrm>
            <a:off x="8275320" y="1965960"/>
            <a:ext cx="3428640" cy="30171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Rectangle 15"/>
          <p:cNvSpPr/>
          <p:nvPr/>
        </p:nvSpPr>
        <p:spPr>
          <a:xfrm>
            <a:off x="8275320" y="1965960"/>
            <a:ext cx="63720" cy="301716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6"/>
          <p:cNvSpPr/>
          <p:nvPr/>
        </p:nvSpPr>
        <p:spPr>
          <a:xfrm>
            <a:off x="8531280" y="2194560"/>
            <a:ext cx="29714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TEORIE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Box 17"/>
          <p:cNvSpPr/>
          <p:nvPr/>
        </p:nvSpPr>
        <p:spPr>
          <a:xfrm>
            <a:off x="8531280" y="2679120"/>
            <a:ext cx="2971440" cy="214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Přidávat konkrétní tahy tam, kde už obecné pochopení nestačí.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Box 18"/>
          <p:cNvSpPr/>
          <p:nvPr/>
        </p:nvSpPr>
        <p:spPr>
          <a:xfrm>
            <a:off x="822960" y="5623560"/>
            <a:ext cx="1051524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Diskuse: Kdy se u vašeho svěřence vyplatí 60 minut teorie víc než 60 minut rozboru vlastních partií?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1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ROZHODOVÁNÍ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11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Jednoduchá rutina pro kritické pozice.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Ne jako dogma. Jako záchranné zábradlí.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Rounded Rectangle 6"/>
          <p:cNvSpPr/>
          <p:nvPr/>
        </p:nvSpPr>
        <p:spPr>
          <a:xfrm>
            <a:off x="502920" y="2240280"/>
            <a:ext cx="202968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Box 7"/>
          <p:cNvSpPr/>
          <p:nvPr/>
        </p:nvSpPr>
        <p:spPr>
          <a:xfrm>
            <a:off x="640080" y="24231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4E8CD6"/>
                </a:solidFill>
                <a:effectLst/>
                <a:uFillTx/>
                <a:latin typeface="Aptos"/>
              </a:rPr>
              <a:t>1</a:t>
            </a:r>
            <a:endParaRPr lang="cs-CZ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Box 8"/>
          <p:cNvSpPr/>
          <p:nvPr/>
        </p:nvSpPr>
        <p:spPr>
          <a:xfrm>
            <a:off x="667440" y="297180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HROZBY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Box 9"/>
          <p:cNvSpPr/>
          <p:nvPr/>
        </p:nvSpPr>
        <p:spPr>
          <a:xfrm>
            <a:off x="667440" y="345636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Co chce soupeř?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Rounded Rectangle 10"/>
          <p:cNvSpPr/>
          <p:nvPr/>
        </p:nvSpPr>
        <p:spPr>
          <a:xfrm>
            <a:off x="2807280" y="2240280"/>
            <a:ext cx="202968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0" name="TextBox 11"/>
          <p:cNvSpPr/>
          <p:nvPr/>
        </p:nvSpPr>
        <p:spPr>
          <a:xfrm>
            <a:off x="2944440" y="24231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2</a:t>
            </a:r>
            <a:endParaRPr lang="cs-CZ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Box 12"/>
          <p:cNvSpPr/>
          <p:nvPr/>
        </p:nvSpPr>
        <p:spPr>
          <a:xfrm>
            <a:off x="2971800" y="297180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KANDIDÁTI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Box 13"/>
          <p:cNvSpPr/>
          <p:nvPr/>
        </p:nvSpPr>
        <p:spPr>
          <a:xfrm>
            <a:off x="2971800" y="345636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Co přichází v úvahu?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Rounded Rectangle 14"/>
          <p:cNvSpPr/>
          <p:nvPr/>
        </p:nvSpPr>
        <p:spPr>
          <a:xfrm>
            <a:off x="5111640" y="2240280"/>
            <a:ext cx="202968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4" name="TextBox 15"/>
          <p:cNvSpPr/>
          <p:nvPr/>
        </p:nvSpPr>
        <p:spPr>
          <a:xfrm>
            <a:off x="5248800" y="24231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3</a:t>
            </a:r>
            <a:endParaRPr lang="cs-CZ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Box 16"/>
          <p:cNvSpPr/>
          <p:nvPr/>
        </p:nvSpPr>
        <p:spPr>
          <a:xfrm>
            <a:off x="5276160" y="297180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PROPOČET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Box 17"/>
          <p:cNvSpPr/>
          <p:nvPr/>
        </p:nvSpPr>
        <p:spPr>
          <a:xfrm>
            <a:off x="5276160" y="345636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Co je nejforcingovější?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Rounded Rectangle 18"/>
          <p:cNvSpPr/>
          <p:nvPr/>
        </p:nvSpPr>
        <p:spPr>
          <a:xfrm>
            <a:off x="7415640" y="2240280"/>
            <a:ext cx="202968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8" name="TextBox 19"/>
          <p:cNvSpPr/>
          <p:nvPr/>
        </p:nvSpPr>
        <p:spPr>
          <a:xfrm>
            <a:off x="7552800" y="24231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4A9673"/>
                </a:solidFill>
                <a:effectLst/>
                <a:uFillTx/>
                <a:latin typeface="Aptos"/>
              </a:rPr>
              <a:t>4</a:t>
            </a:r>
            <a:endParaRPr lang="cs-CZ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Box 20"/>
          <p:cNvSpPr/>
          <p:nvPr/>
        </p:nvSpPr>
        <p:spPr>
          <a:xfrm>
            <a:off x="7580520" y="297180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HODNOCENÍ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Box 21"/>
          <p:cNvSpPr/>
          <p:nvPr/>
        </p:nvSpPr>
        <p:spPr>
          <a:xfrm>
            <a:off x="7580520" y="345636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Kam varianta vede?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Rounded Rectangle 22"/>
          <p:cNvSpPr/>
          <p:nvPr/>
        </p:nvSpPr>
        <p:spPr>
          <a:xfrm>
            <a:off x="9720000" y="2240280"/>
            <a:ext cx="202968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3"/>
          <p:cNvSpPr/>
          <p:nvPr/>
        </p:nvSpPr>
        <p:spPr>
          <a:xfrm>
            <a:off x="9857160" y="242316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1" u="none" strike="noStrike">
                <a:solidFill>
                  <a:srgbClr val="4E8CD6"/>
                </a:solidFill>
                <a:effectLst/>
                <a:uFillTx/>
                <a:latin typeface="Aptos"/>
              </a:rPr>
              <a:t>5</a:t>
            </a:r>
            <a:endParaRPr lang="cs-CZ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Box 24"/>
          <p:cNvSpPr/>
          <p:nvPr/>
        </p:nvSpPr>
        <p:spPr>
          <a:xfrm>
            <a:off x="9884520" y="2971800"/>
            <a:ext cx="16912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KONTROLA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Box 25"/>
          <p:cNvSpPr/>
          <p:nvPr/>
        </p:nvSpPr>
        <p:spPr>
          <a:xfrm>
            <a:off x="9884520" y="345636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Co mi po tahu udělá?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26"/>
          <p:cNvSpPr/>
          <p:nvPr/>
        </p:nvSpPr>
        <p:spPr>
          <a:xfrm>
            <a:off x="777240" y="5257800"/>
            <a:ext cx="10698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Trenérský test: Který krok váš hráč nejčastěji přeskočí?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7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ČAS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12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Čas na hodinách je součást šachové síly.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Neříkejte jen „hraj rychleji“. Zjistěte, kde čas mizí.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Rounded Rectangle 6"/>
          <p:cNvSpPr/>
          <p:nvPr/>
        </p:nvSpPr>
        <p:spPr>
          <a:xfrm>
            <a:off x="731520" y="1920240"/>
            <a:ext cx="3657240" cy="30171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2" name="TextBox 7"/>
          <p:cNvSpPr/>
          <p:nvPr/>
        </p:nvSpPr>
        <p:spPr>
          <a:xfrm>
            <a:off x="1143000" y="2423160"/>
            <a:ext cx="2834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44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00:18</a:t>
            </a:r>
            <a:endParaRPr lang="cs-CZ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Box 8"/>
          <p:cNvSpPr/>
          <p:nvPr/>
        </p:nvSpPr>
        <p:spPr>
          <a:xfrm>
            <a:off x="1234440" y="3429000"/>
            <a:ext cx="26514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po 16. tahu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Rounded Rectangle 9"/>
          <p:cNvSpPr/>
          <p:nvPr/>
        </p:nvSpPr>
        <p:spPr>
          <a:xfrm>
            <a:off x="4800600" y="1920240"/>
            <a:ext cx="3017160" cy="132552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5" name="Rectangle 10"/>
          <p:cNvSpPr/>
          <p:nvPr/>
        </p:nvSpPr>
        <p:spPr>
          <a:xfrm>
            <a:off x="4800600" y="1920240"/>
            <a:ext cx="63720" cy="132552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6" name="TextBox 11"/>
          <p:cNvSpPr/>
          <p:nvPr/>
        </p:nvSpPr>
        <p:spPr>
          <a:xfrm>
            <a:off x="5056560" y="2148840"/>
            <a:ext cx="2559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NEKRITICKÁ VOLBA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Box 12"/>
          <p:cNvSpPr/>
          <p:nvPr/>
        </p:nvSpPr>
        <p:spPr>
          <a:xfrm>
            <a:off x="5056560" y="2633400"/>
            <a:ext cx="2559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8 minut mezi dvěma přirozenými tahy.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Rounded Rectangle 13"/>
          <p:cNvSpPr/>
          <p:nvPr/>
        </p:nvSpPr>
        <p:spPr>
          <a:xfrm>
            <a:off x="8092440" y="1920240"/>
            <a:ext cx="3017160" cy="132552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Rectangle 14"/>
          <p:cNvSpPr/>
          <p:nvPr/>
        </p:nvSpPr>
        <p:spPr>
          <a:xfrm>
            <a:off x="8092440" y="1920240"/>
            <a:ext cx="63720" cy="132552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0" name="TextBox 15"/>
          <p:cNvSpPr/>
          <p:nvPr/>
        </p:nvSpPr>
        <p:spPr>
          <a:xfrm>
            <a:off x="8348400" y="2148840"/>
            <a:ext cx="25599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KRITICKÝ MOMENT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Box 16"/>
          <p:cNvSpPr/>
          <p:nvPr/>
        </p:nvSpPr>
        <p:spPr>
          <a:xfrm>
            <a:off x="8348400" y="2633400"/>
            <a:ext cx="2559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45 sekund v takticky ostré pozici.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Rounded Rectangle 17"/>
          <p:cNvSpPr/>
          <p:nvPr/>
        </p:nvSpPr>
        <p:spPr>
          <a:xfrm>
            <a:off x="4800600" y="3611880"/>
            <a:ext cx="6309000" cy="132552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Rectangle 18"/>
          <p:cNvSpPr/>
          <p:nvPr/>
        </p:nvSpPr>
        <p:spPr>
          <a:xfrm>
            <a:off x="4800600" y="3611880"/>
            <a:ext cx="63720" cy="132552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19"/>
          <p:cNvSpPr/>
          <p:nvPr/>
        </p:nvSpPr>
        <p:spPr>
          <a:xfrm>
            <a:off x="5056560" y="3840480"/>
            <a:ext cx="58518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CO TRÉNOVAT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Box 20"/>
          <p:cNvSpPr/>
          <p:nvPr/>
        </p:nvSpPr>
        <p:spPr>
          <a:xfrm>
            <a:off x="5056560" y="4325040"/>
            <a:ext cx="58518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CDD4DB"/>
                </a:solidFill>
                <a:effectLst/>
                <a:uFillTx/>
                <a:latin typeface="Aptos"/>
              </a:rPr>
              <a:t>Rozpoznání kritického momentu + rozhodování v omezeném čase.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Box 21"/>
          <p:cNvSpPr/>
          <p:nvPr/>
        </p:nvSpPr>
        <p:spPr>
          <a:xfrm>
            <a:off x="914400" y="5715000"/>
            <a:ext cx="10332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Po partii analyzujte i spotřebu času – ne pouze tahy.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8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PSYCHOLOGIE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13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Po prohře máme dvě různé práce.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Nejdřív člověk. Potom šachista.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Rounded Rectangle 6"/>
          <p:cNvSpPr/>
          <p:nvPr/>
        </p:nvSpPr>
        <p:spPr>
          <a:xfrm>
            <a:off x="731520" y="1920240"/>
            <a:ext cx="5120280" cy="315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3" name="Rectangle 7"/>
          <p:cNvSpPr/>
          <p:nvPr/>
        </p:nvSpPr>
        <p:spPr>
          <a:xfrm>
            <a:off x="731520" y="1920240"/>
            <a:ext cx="63720" cy="315432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4" name="TextBox 8"/>
          <p:cNvSpPr/>
          <p:nvPr/>
        </p:nvSpPr>
        <p:spPr>
          <a:xfrm>
            <a:off x="987480" y="2148840"/>
            <a:ext cx="4663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10 MINUT PO PARTII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Box 9"/>
          <p:cNvSpPr/>
          <p:nvPr/>
        </p:nvSpPr>
        <p:spPr>
          <a:xfrm>
            <a:off x="987480" y="2633400"/>
            <a:ext cx="4663080" cy="22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Zklidnit emoce. Nevyšetřovat. Neříkat „tohle jsi přece musel vidět“. Získat krátkou reflexi a nechat hráče odpojit.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Rounded Rectangle 10"/>
          <p:cNvSpPr/>
          <p:nvPr/>
        </p:nvSpPr>
        <p:spPr>
          <a:xfrm>
            <a:off x="6309360" y="1920240"/>
            <a:ext cx="5120280" cy="31543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7" name="Rectangle 11"/>
          <p:cNvSpPr/>
          <p:nvPr/>
        </p:nvSpPr>
        <p:spPr>
          <a:xfrm>
            <a:off x="6309360" y="1920240"/>
            <a:ext cx="63720" cy="315432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8" name="TextBox 12"/>
          <p:cNvSpPr/>
          <p:nvPr/>
        </p:nvSpPr>
        <p:spPr>
          <a:xfrm>
            <a:off x="6565320" y="2148840"/>
            <a:ext cx="46630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POZDĚJŠÍ ROZBOR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Box 13"/>
          <p:cNvSpPr/>
          <p:nvPr/>
        </p:nvSpPr>
        <p:spPr>
          <a:xfrm>
            <a:off x="6565320" y="2633400"/>
            <a:ext cx="4663080" cy="228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Vrátit se k rozhodnutím objektivně. Oddělit výsledek od kvality hry. Najít přenositelnou lekci.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Box 14"/>
          <p:cNvSpPr/>
          <p:nvPr/>
        </p:nvSpPr>
        <p:spPr>
          <a:xfrm>
            <a:off x="822960" y="57607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Otázka: Co říkáte svěřenci jako první větu po těžké prohře?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2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PROSTŘEDÍ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14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U mládeže netrénujeme jen hráče.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Fungující trojúhelník: hráč – trenér – rodič.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Rounded Rectangle 6"/>
          <p:cNvSpPr/>
          <p:nvPr/>
        </p:nvSpPr>
        <p:spPr>
          <a:xfrm>
            <a:off x="4800600" y="1783080"/>
            <a:ext cx="2514240" cy="822600"/>
          </a:xfrm>
          <a:prstGeom prst="roundRect">
            <a:avLst>
              <a:gd name="adj" fmla="val 16667"/>
            </a:avLst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Box 7"/>
          <p:cNvSpPr/>
          <p:nvPr/>
        </p:nvSpPr>
        <p:spPr>
          <a:xfrm>
            <a:off x="4800600" y="2011680"/>
            <a:ext cx="2514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HRÁČ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Rounded Rectangle 8"/>
          <p:cNvSpPr/>
          <p:nvPr/>
        </p:nvSpPr>
        <p:spPr>
          <a:xfrm>
            <a:off x="1828800" y="4343400"/>
            <a:ext cx="2514240" cy="822600"/>
          </a:xfrm>
          <a:prstGeom prst="roundRect">
            <a:avLst>
              <a:gd name="adj" fmla="val 16667"/>
            </a:avLst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9" name="TextBox 9"/>
          <p:cNvSpPr/>
          <p:nvPr/>
        </p:nvSpPr>
        <p:spPr>
          <a:xfrm>
            <a:off x="1828800" y="4572000"/>
            <a:ext cx="2514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TRENÉR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Rounded Rectangle 10"/>
          <p:cNvSpPr/>
          <p:nvPr/>
        </p:nvSpPr>
        <p:spPr>
          <a:xfrm>
            <a:off x="7818120" y="4343400"/>
            <a:ext cx="2514240" cy="82260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1" name="TextBox 11"/>
          <p:cNvSpPr/>
          <p:nvPr/>
        </p:nvSpPr>
        <p:spPr>
          <a:xfrm>
            <a:off x="7818120" y="4572000"/>
            <a:ext cx="2514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RODIČ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372" name="Connector 12"/>
          <p:cNvCxnSpPr/>
          <p:nvPr/>
        </p:nvCxnSpPr>
        <p:spPr>
          <a:xfrm flipH="1">
            <a:off x="3108960" y="2606040"/>
            <a:ext cx="2926440" cy="1737720"/>
          </a:xfrm>
          <a:prstGeom prst="straightConnector1">
            <a:avLst/>
          </a:prstGeom>
          <a:ln>
            <a:solidFill>
              <a:srgbClr val="788591"/>
            </a:solidFill>
            <a:round/>
          </a:ln>
        </p:spPr>
      </p:cxnSp>
      <p:cxnSp>
        <p:nvCxnSpPr>
          <p:cNvPr id="373" name="Connector 13"/>
          <p:cNvCxnSpPr/>
          <p:nvPr/>
        </p:nvCxnSpPr>
        <p:spPr>
          <a:xfrm>
            <a:off x="6035040" y="2606040"/>
            <a:ext cx="3017880" cy="1737720"/>
          </a:xfrm>
          <a:prstGeom prst="straightConnector1">
            <a:avLst/>
          </a:prstGeom>
          <a:ln>
            <a:solidFill>
              <a:srgbClr val="788591"/>
            </a:solidFill>
            <a:round/>
          </a:ln>
        </p:spPr>
      </p:cxnSp>
      <p:cxnSp>
        <p:nvCxnSpPr>
          <p:cNvPr id="374" name="Connector 14"/>
          <p:cNvCxnSpPr/>
          <p:nvPr/>
        </p:nvCxnSpPr>
        <p:spPr>
          <a:xfrm>
            <a:off x="4343400" y="4754880"/>
            <a:ext cx="3475080" cy="360"/>
          </a:xfrm>
          <a:prstGeom prst="straightConnector1">
            <a:avLst/>
          </a:prstGeom>
          <a:ln>
            <a:solidFill>
              <a:srgbClr val="788591"/>
            </a:solidFill>
            <a:round/>
          </a:ln>
        </p:spPr>
      </p:cxnSp>
      <p:sp>
        <p:nvSpPr>
          <p:cNvPr id="375" name="TextBox 15"/>
          <p:cNvSpPr/>
          <p:nvPr/>
        </p:nvSpPr>
        <p:spPr>
          <a:xfrm>
            <a:off x="731520" y="5715000"/>
            <a:ext cx="3382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3CCD4"/>
                </a:solidFill>
                <a:effectLst/>
                <a:uFillTx/>
                <a:latin typeface="Aptos"/>
              </a:rPr>
              <a:t>Trenér: cíle a zpětná vazba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Box 16"/>
          <p:cNvSpPr/>
          <p:nvPr/>
        </p:nvSpPr>
        <p:spPr>
          <a:xfrm>
            <a:off x="4389120" y="5715000"/>
            <a:ext cx="3382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3CCD4"/>
                </a:solidFill>
                <a:effectLst/>
                <a:uFillTx/>
                <a:latin typeface="Aptos"/>
              </a:rPr>
              <a:t>Hráč: práce a odpovědnost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Box 17"/>
          <p:cNvSpPr/>
          <p:nvPr/>
        </p:nvSpPr>
        <p:spPr>
          <a:xfrm>
            <a:off x="8046720" y="5715000"/>
            <a:ext cx="3382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C3CCD4"/>
                </a:solidFill>
                <a:effectLst/>
                <a:uFillTx/>
                <a:latin typeface="Aptos"/>
              </a:rPr>
              <a:t>Rodič: podpora prostředí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9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SEBEREFLEXE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15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Pět pastí dobrého trenéra.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Čím silnější trenér, tím snazší je udělat práci za hráče.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Rounded Rectangle 6"/>
          <p:cNvSpPr/>
          <p:nvPr/>
        </p:nvSpPr>
        <p:spPr>
          <a:xfrm>
            <a:off x="777240" y="1828800"/>
            <a:ext cx="10652400" cy="57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4" name="TextBox 7"/>
          <p:cNvSpPr/>
          <p:nvPr/>
        </p:nvSpPr>
        <p:spPr>
          <a:xfrm>
            <a:off x="960120" y="1956960"/>
            <a:ext cx="502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01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Box 8"/>
          <p:cNvSpPr/>
          <p:nvPr/>
        </p:nvSpPr>
        <p:spPr>
          <a:xfrm>
            <a:off x="1600200" y="1938600"/>
            <a:ext cx="7680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Mluvím příliš dlouho.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Box 9"/>
          <p:cNvSpPr/>
          <p:nvPr/>
        </p:nvSpPr>
        <p:spPr>
          <a:xfrm>
            <a:off x="8549640" y="1956960"/>
            <a:ext cx="2514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□ dělám často   □ občas   □ téměř nikdy</a:t>
            </a:r>
            <a:endParaRPr lang="cs-CZ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Rounded Rectangle 10"/>
          <p:cNvSpPr/>
          <p:nvPr/>
        </p:nvSpPr>
        <p:spPr>
          <a:xfrm>
            <a:off x="777240" y="2606040"/>
            <a:ext cx="10652400" cy="57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8" name="TextBox 11"/>
          <p:cNvSpPr/>
          <p:nvPr/>
        </p:nvSpPr>
        <p:spPr>
          <a:xfrm>
            <a:off x="960120" y="2734200"/>
            <a:ext cx="502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02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Box 12"/>
          <p:cNvSpPr/>
          <p:nvPr/>
        </p:nvSpPr>
        <p:spPr>
          <a:xfrm>
            <a:off x="1600200" y="2715840"/>
            <a:ext cx="7680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Nápovědu dávám příliš brzo.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Box 13"/>
          <p:cNvSpPr/>
          <p:nvPr/>
        </p:nvSpPr>
        <p:spPr>
          <a:xfrm>
            <a:off x="8549640" y="2734200"/>
            <a:ext cx="2514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□ dělám často   □ občas   □ téměř nikdy</a:t>
            </a:r>
            <a:endParaRPr lang="cs-CZ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ounded Rectangle 14"/>
          <p:cNvSpPr/>
          <p:nvPr/>
        </p:nvSpPr>
        <p:spPr>
          <a:xfrm>
            <a:off x="777240" y="3383280"/>
            <a:ext cx="10652400" cy="57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TextBox 15"/>
          <p:cNvSpPr/>
          <p:nvPr/>
        </p:nvSpPr>
        <p:spPr>
          <a:xfrm>
            <a:off x="960120" y="3511440"/>
            <a:ext cx="502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03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Box 16"/>
          <p:cNvSpPr/>
          <p:nvPr/>
        </p:nvSpPr>
        <p:spPr>
          <a:xfrm>
            <a:off x="1600200" y="3493080"/>
            <a:ext cx="7680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Učím to, co baví mě.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Box 17"/>
          <p:cNvSpPr/>
          <p:nvPr/>
        </p:nvSpPr>
        <p:spPr>
          <a:xfrm>
            <a:off x="8549640" y="3511440"/>
            <a:ext cx="2514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□ dělám často   □ občas   □ téměř nikdy</a:t>
            </a:r>
            <a:endParaRPr lang="cs-CZ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Rounded Rectangle 18"/>
          <p:cNvSpPr/>
          <p:nvPr/>
        </p:nvSpPr>
        <p:spPr>
          <a:xfrm>
            <a:off x="777240" y="4160520"/>
            <a:ext cx="10652400" cy="57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6" name="TextBox 19"/>
          <p:cNvSpPr/>
          <p:nvPr/>
        </p:nvSpPr>
        <p:spPr>
          <a:xfrm>
            <a:off x="960120" y="4288680"/>
            <a:ext cx="502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04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Box 20"/>
          <p:cNvSpPr/>
          <p:nvPr/>
        </p:nvSpPr>
        <p:spPr>
          <a:xfrm>
            <a:off x="1600200" y="4270320"/>
            <a:ext cx="7680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Opravím deset věcí najednou.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Box 21"/>
          <p:cNvSpPr/>
          <p:nvPr/>
        </p:nvSpPr>
        <p:spPr>
          <a:xfrm>
            <a:off x="8549640" y="4288680"/>
            <a:ext cx="2514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□ dělám často   □ občas   □ téměř nikdy</a:t>
            </a:r>
            <a:endParaRPr lang="cs-CZ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Rounded Rectangle 22"/>
          <p:cNvSpPr/>
          <p:nvPr/>
        </p:nvSpPr>
        <p:spPr>
          <a:xfrm>
            <a:off x="777240" y="4937760"/>
            <a:ext cx="10652400" cy="5756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0" name="TextBox 23"/>
          <p:cNvSpPr/>
          <p:nvPr/>
        </p:nvSpPr>
        <p:spPr>
          <a:xfrm>
            <a:off x="960120" y="5065920"/>
            <a:ext cx="502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2544B"/>
                </a:solidFill>
                <a:effectLst/>
                <a:uFillTx/>
                <a:latin typeface="Aptos"/>
              </a:rPr>
              <a:t>05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Box 24"/>
          <p:cNvSpPr/>
          <p:nvPr/>
        </p:nvSpPr>
        <p:spPr>
          <a:xfrm>
            <a:off x="1600200" y="5047560"/>
            <a:ext cx="7680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Měřím pokrok jen ratingem.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Box 25"/>
          <p:cNvSpPr/>
          <p:nvPr/>
        </p:nvSpPr>
        <p:spPr>
          <a:xfrm>
            <a:off x="8549640" y="5065920"/>
            <a:ext cx="25142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□ dělám často   □ občas   □ téměř nikdy</a:t>
            </a:r>
            <a:endParaRPr lang="cs-CZ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Box 26"/>
          <p:cNvSpPr/>
          <p:nvPr/>
        </p:nvSpPr>
        <p:spPr>
          <a:xfrm>
            <a:off x="822960" y="5989320"/>
            <a:ext cx="10515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Vyberte jednu past, kterou chcete příští měsíc vědomě hlídat.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5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PLÁN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16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6–8týdenní tréninkový cyklus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Méně témat. Větší hloubka. Jasná zpětná vazba.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Rounded Rectangle 6"/>
          <p:cNvSpPr/>
          <p:nvPr/>
        </p:nvSpPr>
        <p:spPr>
          <a:xfrm>
            <a:off x="50292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0" name="TextBox 7"/>
          <p:cNvSpPr/>
          <p:nvPr/>
        </p:nvSpPr>
        <p:spPr>
          <a:xfrm>
            <a:off x="100584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1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Box 8"/>
          <p:cNvSpPr/>
          <p:nvPr/>
        </p:nvSpPr>
        <p:spPr>
          <a:xfrm>
            <a:off x="61272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DIAGNÓZA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Box 9"/>
          <p:cNvSpPr/>
          <p:nvPr/>
        </p:nvSpPr>
        <p:spPr>
          <a:xfrm>
            <a:off x="2075760" y="2724840"/>
            <a:ext cx="319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Rounded Rectangle 10"/>
          <p:cNvSpPr/>
          <p:nvPr/>
        </p:nvSpPr>
        <p:spPr>
          <a:xfrm>
            <a:off x="240480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4" name="TextBox 11"/>
          <p:cNvSpPr/>
          <p:nvPr/>
        </p:nvSpPr>
        <p:spPr>
          <a:xfrm>
            <a:off x="290772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2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Box 12"/>
          <p:cNvSpPr/>
          <p:nvPr/>
        </p:nvSpPr>
        <p:spPr>
          <a:xfrm>
            <a:off x="251460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PRIORITA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Box 13"/>
          <p:cNvSpPr/>
          <p:nvPr/>
        </p:nvSpPr>
        <p:spPr>
          <a:xfrm>
            <a:off x="3977640" y="2724840"/>
            <a:ext cx="319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Rounded Rectangle 14"/>
          <p:cNvSpPr/>
          <p:nvPr/>
        </p:nvSpPr>
        <p:spPr>
          <a:xfrm>
            <a:off x="430668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15"/>
          <p:cNvSpPr/>
          <p:nvPr/>
        </p:nvSpPr>
        <p:spPr>
          <a:xfrm>
            <a:off x="480960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3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Box 16"/>
          <p:cNvSpPr/>
          <p:nvPr/>
        </p:nvSpPr>
        <p:spPr>
          <a:xfrm>
            <a:off x="441648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CVIČENÍ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TextBox 17"/>
          <p:cNvSpPr/>
          <p:nvPr/>
        </p:nvSpPr>
        <p:spPr>
          <a:xfrm>
            <a:off x="5879520" y="2724840"/>
            <a:ext cx="319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Rounded Rectangle 18"/>
          <p:cNvSpPr/>
          <p:nvPr/>
        </p:nvSpPr>
        <p:spPr>
          <a:xfrm>
            <a:off x="620892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2" name="TextBox 19"/>
          <p:cNvSpPr/>
          <p:nvPr/>
        </p:nvSpPr>
        <p:spPr>
          <a:xfrm>
            <a:off x="671184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4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Box 20"/>
          <p:cNvSpPr/>
          <p:nvPr/>
        </p:nvSpPr>
        <p:spPr>
          <a:xfrm>
            <a:off x="631836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PARTIE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Box 21"/>
          <p:cNvSpPr/>
          <p:nvPr/>
        </p:nvSpPr>
        <p:spPr>
          <a:xfrm>
            <a:off x="7781400" y="2724840"/>
            <a:ext cx="319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Rounded Rectangle 22"/>
          <p:cNvSpPr/>
          <p:nvPr/>
        </p:nvSpPr>
        <p:spPr>
          <a:xfrm>
            <a:off x="811080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6" name="TextBox 23"/>
          <p:cNvSpPr/>
          <p:nvPr/>
        </p:nvSpPr>
        <p:spPr>
          <a:xfrm>
            <a:off x="861372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5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Box 24"/>
          <p:cNvSpPr/>
          <p:nvPr/>
        </p:nvSpPr>
        <p:spPr>
          <a:xfrm>
            <a:off x="822060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ROZBOR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Box 25"/>
          <p:cNvSpPr/>
          <p:nvPr/>
        </p:nvSpPr>
        <p:spPr>
          <a:xfrm>
            <a:off x="9683640" y="2724840"/>
            <a:ext cx="3196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→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Rounded Rectangle 26"/>
          <p:cNvSpPr/>
          <p:nvPr/>
        </p:nvSpPr>
        <p:spPr>
          <a:xfrm>
            <a:off x="10012680" y="2240280"/>
            <a:ext cx="1554120" cy="14169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0" name="TextBox 27"/>
          <p:cNvSpPr/>
          <p:nvPr/>
        </p:nvSpPr>
        <p:spPr>
          <a:xfrm>
            <a:off x="10515600" y="2450520"/>
            <a:ext cx="548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3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6</a:t>
            </a:r>
            <a:endParaRPr lang="cs-CZ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Box 28"/>
          <p:cNvSpPr/>
          <p:nvPr/>
        </p:nvSpPr>
        <p:spPr>
          <a:xfrm>
            <a:off x="10122480" y="3063240"/>
            <a:ext cx="13345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ÚPRAVA</a:t>
            </a:r>
            <a:endParaRPr lang="cs-CZ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Rounded Rectangle 29"/>
          <p:cNvSpPr/>
          <p:nvPr/>
        </p:nvSpPr>
        <p:spPr>
          <a:xfrm>
            <a:off x="960120" y="4434840"/>
            <a:ext cx="10240920" cy="914040"/>
          </a:xfrm>
          <a:prstGeom prst="roundRect">
            <a:avLst>
              <a:gd name="adj" fmla="val 16667"/>
            </a:avLst>
          </a:prstGeom>
          <a:solidFill>
            <a:srgbClr val="1D283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3" name="TextBox 30"/>
          <p:cNvSpPr/>
          <p:nvPr/>
        </p:nvSpPr>
        <p:spPr>
          <a:xfrm>
            <a:off x="1188720" y="464508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D3DAE0"/>
                </a:solidFill>
                <a:effectLst/>
                <a:uFillTx/>
                <a:latin typeface="Aptos"/>
              </a:rPr>
              <a:t>Měřit můžeme i: počet kritických momentů zvládnutých správně • časové kolapsy • kvalitu samostatného rozboru • opakování stejné chyby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5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WORKSHOP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17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Tři hráči. Tři úplně jiné trenérské problémy.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Rozdělte se do skupin. Máte 8 minut na návrh plánu.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Rounded Rectangle 6"/>
          <p:cNvSpPr/>
          <p:nvPr/>
        </p:nvSpPr>
        <p:spPr>
          <a:xfrm>
            <a:off x="594360" y="1874520"/>
            <a:ext cx="3492720" cy="3794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7"/>
          <p:cNvSpPr/>
          <p:nvPr/>
        </p:nvSpPr>
        <p:spPr>
          <a:xfrm>
            <a:off x="822960" y="2084760"/>
            <a:ext cx="548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4E8CD6"/>
                </a:solidFill>
                <a:effectLst/>
                <a:uFillTx/>
                <a:latin typeface="Aptos"/>
              </a:rPr>
              <a:t>A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Box 8"/>
          <p:cNvSpPr/>
          <p:nvPr/>
        </p:nvSpPr>
        <p:spPr>
          <a:xfrm>
            <a:off x="1463040" y="2130480"/>
            <a:ext cx="21942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11 let • 1450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Box 9"/>
          <p:cNvSpPr/>
          <p:nvPr/>
        </p:nvSpPr>
        <p:spPr>
          <a:xfrm>
            <a:off x="822960" y="2880360"/>
            <a:ext cx="3017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Velký taktický talent. Nechce pravidelně pracovat.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Rounded Rectangle 10"/>
          <p:cNvSpPr/>
          <p:nvPr/>
        </p:nvSpPr>
        <p:spPr>
          <a:xfrm>
            <a:off x="822960" y="4160520"/>
            <a:ext cx="3017160" cy="959760"/>
          </a:xfrm>
          <a:prstGeom prst="roundRect">
            <a:avLst>
              <a:gd name="adj" fmla="val 16667"/>
            </a:avLst>
          </a:prstGeom>
          <a:solidFill>
            <a:srgbClr val="F2F0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4" name="TextBox 11"/>
          <p:cNvSpPr/>
          <p:nvPr/>
        </p:nvSpPr>
        <p:spPr>
          <a:xfrm>
            <a:off x="987480" y="4370760"/>
            <a:ext cx="2697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Co první měsíc vůbec netrénovat?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Rounded Rectangle 12"/>
          <p:cNvSpPr/>
          <p:nvPr/>
        </p:nvSpPr>
        <p:spPr>
          <a:xfrm>
            <a:off x="4453200" y="1874520"/>
            <a:ext cx="3492720" cy="3794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6" name="TextBox 13"/>
          <p:cNvSpPr/>
          <p:nvPr/>
        </p:nvSpPr>
        <p:spPr>
          <a:xfrm>
            <a:off x="4681800" y="2084760"/>
            <a:ext cx="548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B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Box 14"/>
          <p:cNvSpPr/>
          <p:nvPr/>
        </p:nvSpPr>
        <p:spPr>
          <a:xfrm>
            <a:off x="5321880" y="2130480"/>
            <a:ext cx="21942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14 let • 1850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Box 15"/>
          <p:cNvSpPr/>
          <p:nvPr/>
        </p:nvSpPr>
        <p:spPr>
          <a:xfrm>
            <a:off x="4681800" y="2880360"/>
            <a:ext cx="3017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Pracovitý, hodně studuje. Rok bez výkonnostního posunu.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Rounded Rectangle 16"/>
          <p:cNvSpPr/>
          <p:nvPr/>
        </p:nvSpPr>
        <p:spPr>
          <a:xfrm>
            <a:off x="4681800" y="4160520"/>
            <a:ext cx="3017160" cy="959760"/>
          </a:xfrm>
          <a:prstGeom prst="roundRect">
            <a:avLst>
              <a:gd name="adj" fmla="val 16667"/>
            </a:avLst>
          </a:prstGeom>
          <a:solidFill>
            <a:srgbClr val="F2F0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0" name="TextBox 17"/>
          <p:cNvSpPr/>
          <p:nvPr/>
        </p:nvSpPr>
        <p:spPr>
          <a:xfrm>
            <a:off x="4846320" y="4370760"/>
            <a:ext cx="2697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Co z jeho práce nejdřív uberete?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Rounded Rectangle 18"/>
          <p:cNvSpPr/>
          <p:nvPr/>
        </p:nvSpPr>
        <p:spPr>
          <a:xfrm>
            <a:off x="8312040" y="1874520"/>
            <a:ext cx="3492720" cy="3794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2" name="TextBox 19"/>
          <p:cNvSpPr/>
          <p:nvPr/>
        </p:nvSpPr>
        <p:spPr>
          <a:xfrm>
            <a:off x="8540640" y="2084760"/>
            <a:ext cx="5482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4A9673"/>
                </a:solidFill>
                <a:effectLst/>
                <a:uFillTx/>
                <a:latin typeface="Aptos"/>
              </a:rPr>
              <a:t>C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Box 20"/>
          <p:cNvSpPr/>
          <p:nvPr/>
        </p:nvSpPr>
        <p:spPr>
          <a:xfrm>
            <a:off x="9180720" y="2130480"/>
            <a:ext cx="21942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16 let • 2100</a:t>
            </a:r>
            <a:endParaRPr lang="cs-CZ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Box 21"/>
          <p:cNvSpPr/>
          <p:nvPr/>
        </p:nvSpPr>
        <p:spPr>
          <a:xfrm>
            <a:off x="8540640" y="2880360"/>
            <a:ext cx="30171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Cíl IM. Škola výrazně omezuje čas.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Rounded Rectangle 22"/>
          <p:cNvSpPr/>
          <p:nvPr/>
        </p:nvSpPr>
        <p:spPr>
          <a:xfrm>
            <a:off x="8540640" y="4160520"/>
            <a:ext cx="3017160" cy="959760"/>
          </a:xfrm>
          <a:prstGeom prst="roundRect">
            <a:avLst>
              <a:gd name="adj" fmla="val 16667"/>
            </a:avLst>
          </a:prstGeom>
          <a:solidFill>
            <a:srgbClr val="F2F0E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Box 23"/>
          <p:cNvSpPr/>
          <p:nvPr/>
        </p:nvSpPr>
        <p:spPr>
          <a:xfrm>
            <a:off x="8705160" y="4370760"/>
            <a:ext cx="2697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Co je minimální efektivní systém?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8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WORKSHOP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18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Máte ho na jeden rok. Co přesně uděláte?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Nesnažte se vymyslet všechno. Vyberte to podstatné.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Rounded Rectangle 6"/>
          <p:cNvSpPr/>
          <p:nvPr/>
        </p:nvSpPr>
        <p:spPr>
          <a:xfrm>
            <a:off x="685800" y="182880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Box 7"/>
          <p:cNvSpPr/>
          <p:nvPr/>
        </p:nvSpPr>
        <p:spPr>
          <a:xfrm>
            <a:off x="887040" y="203904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1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Box 8"/>
          <p:cNvSpPr/>
          <p:nvPr/>
        </p:nvSpPr>
        <p:spPr>
          <a:xfrm>
            <a:off x="1508760" y="205740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 hlavní slabiny / rizika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Rounded Rectangle 9"/>
          <p:cNvSpPr/>
          <p:nvPr/>
        </p:nvSpPr>
        <p:spPr>
          <a:xfrm>
            <a:off x="6263640" y="182880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6" name="TextBox 10"/>
          <p:cNvSpPr/>
          <p:nvPr/>
        </p:nvSpPr>
        <p:spPr>
          <a:xfrm>
            <a:off x="6464880" y="203904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2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Box 11"/>
          <p:cNvSpPr/>
          <p:nvPr/>
        </p:nvSpPr>
        <p:spPr>
          <a:xfrm>
            <a:off x="7086600" y="205740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 hlavní priorita na první 8 týdnů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ounded Rectangle 12"/>
          <p:cNvSpPr/>
          <p:nvPr/>
        </p:nvSpPr>
        <p:spPr>
          <a:xfrm>
            <a:off x="685800" y="306324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TextBox 13"/>
          <p:cNvSpPr/>
          <p:nvPr/>
        </p:nvSpPr>
        <p:spPr>
          <a:xfrm>
            <a:off x="887040" y="327348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3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Box 14"/>
          <p:cNvSpPr/>
          <p:nvPr/>
        </p:nvSpPr>
        <p:spPr>
          <a:xfrm>
            <a:off x="1508760" y="329184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Týdenní objem a skladba práce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ounded Rectangle 15"/>
          <p:cNvSpPr/>
          <p:nvPr/>
        </p:nvSpPr>
        <p:spPr>
          <a:xfrm>
            <a:off x="6263640" y="306324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16"/>
          <p:cNvSpPr/>
          <p:nvPr/>
        </p:nvSpPr>
        <p:spPr>
          <a:xfrm>
            <a:off x="6464880" y="327348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4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Box 17"/>
          <p:cNvSpPr/>
          <p:nvPr/>
        </p:nvSpPr>
        <p:spPr>
          <a:xfrm>
            <a:off x="7086600" y="329184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Turnajový plán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Rounded Rectangle 18"/>
          <p:cNvSpPr/>
          <p:nvPr/>
        </p:nvSpPr>
        <p:spPr>
          <a:xfrm>
            <a:off x="685800" y="429768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5" name="TextBox 19"/>
          <p:cNvSpPr/>
          <p:nvPr/>
        </p:nvSpPr>
        <p:spPr>
          <a:xfrm>
            <a:off x="887040" y="450792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5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TextBox 20"/>
          <p:cNvSpPr/>
          <p:nvPr/>
        </p:nvSpPr>
        <p:spPr>
          <a:xfrm>
            <a:off x="1508760" y="452628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Co dělá hráč sám vs. s trenérem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Rounded Rectangle 21"/>
          <p:cNvSpPr/>
          <p:nvPr/>
        </p:nvSpPr>
        <p:spPr>
          <a:xfrm>
            <a:off x="6263640" y="4297680"/>
            <a:ext cx="5257440" cy="95976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Box 22"/>
          <p:cNvSpPr/>
          <p:nvPr/>
        </p:nvSpPr>
        <p:spPr>
          <a:xfrm>
            <a:off x="6464880" y="450792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6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Box 23"/>
          <p:cNvSpPr/>
          <p:nvPr/>
        </p:nvSpPr>
        <p:spPr>
          <a:xfrm>
            <a:off x="7086600" y="4526280"/>
            <a:ext cx="416016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Jak po 3 měsících poznáte posun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Box 24"/>
          <p:cNvSpPr/>
          <p:nvPr/>
        </p:nvSpPr>
        <p:spPr>
          <a:xfrm>
            <a:off x="914400" y="5806440"/>
            <a:ext cx="10332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Každá skupina: 90 sekund na obhajobu svého plánu.</a:t>
            </a:r>
            <a:endParaRPr lang="cs-CZ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7F4E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2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SAMOSTATNOST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19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Jak poznám, že moje práce funguje?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Hráč mě postupně potřebuje méně.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Rounded Rectangle 6"/>
          <p:cNvSpPr/>
          <p:nvPr/>
        </p:nvSpPr>
        <p:spPr>
          <a:xfrm>
            <a:off x="640080" y="18288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7" name="Rectangle 7"/>
          <p:cNvSpPr/>
          <p:nvPr/>
        </p:nvSpPr>
        <p:spPr>
          <a:xfrm>
            <a:off x="640080" y="1828800"/>
            <a:ext cx="63720" cy="141696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TextBox 8"/>
          <p:cNvSpPr/>
          <p:nvPr/>
        </p:nvSpPr>
        <p:spPr>
          <a:xfrm>
            <a:off x="896040" y="20574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Rozebere vlastní partii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Box 9"/>
          <p:cNvSpPr/>
          <p:nvPr/>
        </p:nvSpPr>
        <p:spPr>
          <a:xfrm>
            <a:off x="896040" y="25419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bez okamžitého enginu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ounded Rectangle 10"/>
          <p:cNvSpPr/>
          <p:nvPr/>
        </p:nvSpPr>
        <p:spPr>
          <a:xfrm>
            <a:off x="4480560" y="18288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Rectangle 11"/>
          <p:cNvSpPr/>
          <p:nvPr/>
        </p:nvSpPr>
        <p:spPr>
          <a:xfrm>
            <a:off x="4480560" y="1828800"/>
            <a:ext cx="63720" cy="141696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2" name="TextBox 12"/>
          <p:cNvSpPr/>
          <p:nvPr/>
        </p:nvSpPr>
        <p:spPr>
          <a:xfrm>
            <a:off x="4736520" y="20574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Najde kritický moment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Box 13"/>
          <p:cNvSpPr/>
          <p:nvPr/>
        </p:nvSpPr>
        <p:spPr>
          <a:xfrm>
            <a:off x="4736520" y="25419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a vysvětlí své rozhodnutí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Rounded Rectangle 14"/>
          <p:cNvSpPr/>
          <p:nvPr/>
        </p:nvSpPr>
        <p:spPr>
          <a:xfrm>
            <a:off x="8321040" y="18288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5" name="Rectangle 15"/>
          <p:cNvSpPr/>
          <p:nvPr/>
        </p:nvSpPr>
        <p:spPr>
          <a:xfrm>
            <a:off x="8321040" y="1828800"/>
            <a:ext cx="63720" cy="1416960"/>
          </a:xfrm>
          <a:prstGeom prst="rect">
            <a:avLst/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6" name="TextBox 16"/>
          <p:cNvSpPr/>
          <p:nvPr/>
        </p:nvSpPr>
        <p:spPr>
          <a:xfrm>
            <a:off x="8577000" y="20574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Naplánuje část práce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Box 17"/>
          <p:cNvSpPr/>
          <p:nvPr/>
        </p:nvSpPr>
        <p:spPr>
          <a:xfrm>
            <a:off x="8577000" y="25419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a skutečně ji udělá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Rounded Rectangle 18"/>
          <p:cNvSpPr/>
          <p:nvPr/>
        </p:nvSpPr>
        <p:spPr>
          <a:xfrm>
            <a:off x="640080" y="36576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9" name="Rectangle 19"/>
          <p:cNvSpPr/>
          <p:nvPr/>
        </p:nvSpPr>
        <p:spPr>
          <a:xfrm>
            <a:off x="640080" y="3657600"/>
            <a:ext cx="63720" cy="1416960"/>
          </a:xfrm>
          <a:prstGeom prst="rect">
            <a:avLst/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0" name="TextBox 20"/>
          <p:cNvSpPr/>
          <p:nvPr/>
        </p:nvSpPr>
        <p:spPr>
          <a:xfrm>
            <a:off x="896040" y="38862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Použije engine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Box 21"/>
          <p:cNvSpPr/>
          <p:nvPr/>
        </p:nvSpPr>
        <p:spPr>
          <a:xfrm>
            <a:off x="896040" y="43707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jako kontrolu, ne berličku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Rounded Rectangle 22"/>
          <p:cNvSpPr/>
          <p:nvPr/>
        </p:nvSpPr>
        <p:spPr>
          <a:xfrm>
            <a:off x="4480560" y="36576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3" name="Rectangle 23"/>
          <p:cNvSpPr/>
          <p:nvPr/>
        </p:nvSpPr>
        <p:spPr>
          <a:xfrm>
            <a:off x="4480560" y="3657600"/>
            <a:ext cx="63720" cy="1416960"/>
          </a:xfrm>
          <a:prstGeom prst="rect">
            <a:avLst/>
          </a:prstGeom>
          <a:solidFill>
            <a:srgbClr val="4E8CD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4" name="TextBox 24"/>
          <p:cNvSpPr/>
          <p:nvPr/>
        </p:nvSpPr>
        <p:spPr>
          <a:xfrm>
            <a:off x="4736520" y="38862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Pozná svou typickou chybu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Box 25"/>
          <p:cNvSpPr/>
          <p:nvPr/>
        </p:nvSpPr>
        <p:spPr>
          <a:xfrm>
            <a:off x="4736520" y="43707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dřív, než mu ji řeknu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Rounded Rectangle 26"/>
          <p:cNvSpPr/>
          <p:nvPr/>
        </p:nvSpPr>
        <p:spPr>
          <a:xfrm>
            <a:off x="8321040" y="3657600"/>
            <a:ext cx="3520080" cy="1416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7" name="Rectangle 27"/>
          <p:cNvSpPr/>
          <p:nvPr/>
        </p:nvSpPr>
        <p:spPr>
          <a:xfrm>
            <a:off x="8321040" y="3657600"/>
            <a:ext cx="63720" cy="1416960"/>
          </a:xfrm>
          <a:prstGeom prst="rect">
            <a:avLst/>
          </a:prstGeom>
          <a:solidFill>
            <a:srgbClr val="E1B14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8" name="TextBox 28"/>
          <p:cNvSpPr/>
          <p:nvPr/>
        </p:nvSpPr>
        <p:spPr>
          <a:xfrm>
            <a:off x="8577000" y="3886200"/>
            <a:ext cx="306288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Po porážce se vrátí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TextBox 29"/>
          <p:cNvSpPr/>
          <p:nvPr/>
        </p:nvSpPr>
        <p:spPr>
          <a:xfrm>
            <a:off x="8577000" y="4370760"/>
            <a:ext cx="3062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4A5158"/>
                </a:solidFill>
                <a:effectLst/>
                <a:uFillTx/>
                <a:latin typeface="Aptos"/>
              </a:rPr>
              <a:t>k objektivní práci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Box 30"/>
          <p:cNvSpPr/>
          <p:nvPr/>
        </p:nvSpPr>
        <p:spPr>
          <a:xfrm>
            <a:off x="822960" y="580644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B1F24"/>
                </a:solidFill>
                <a:effectLst/>
                <a:uFillTx/>
                <a:latin typeface="Aptos"/>
              </a:rPr>
              <a:t>Nejvyšší trenérská meta: vytvořit samostatného hráče, ne perfektního žáka.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2" name="TextBox 2"/>
          <p:cNvSpPr/>
          <p:nvPr/>
        </p:nvSpPr>
        <p:spPr>
          <a:xfrm>
            <a:off x="594360" y="25596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ZÁVĚR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Box 3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20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TextBox 4"/>
          <p:cNvSpPr/>
          <p:nvPr/>
        </p:nvSpPr>
        <p:spPr>
          <a:xfrm>
            <a:off x="594360" y="621720"/>
            <a:ext cx="107895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Změnil někdo názor?</a:t>
            </a:r>
            <a:endParaRPr lang="cs-CZ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Box 5"/>
          <p:cNvSpPr/>
          <p:nvPr/>
        </p:nvSpPr>
        <p:spPr>
          <a:xfrm>
            <a:off x="612720" y="1298520"/>
            <a:ext cx="106066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Vraťme se k úvodním tvrzením.</a:t>
            </a:r>
            <a:endParaRPr lang="cs-CZ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Box 6"/>
          <p:cNvSpPr/>
          <p:nvPr/>
        </p:nvSpPr>
        <p:spPr>
          <a:xfrm>
            <a:off x="914400" y="1828800"/>
            <a:ext cx="5668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Zahájení do 1800?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Rounded Rectangle 7"/>
          <p:cNvSpPr/>
          <p:nvPr/>
        </p:nvSpPr>
        <p:spPr>
          <a:xfrm>
            <a:off x="7315200" y="1783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8" name="TextBox 8"/>
          <p:cNvSpPr/>
          <p:nvPr/>
        </p:nvSpPr>
        <p:spPr>
          <a:xfrm>
            <a:off x="7315200" y="1901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Rounded Rectangle 9"/>
          <p:cNvSpPr/>
          <p:nvPr/>
        </p:nvSpPr>
        <p:spPr>
          <a:xfrm>
            <a:off x="9144000" y="1783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0" name="TextBox 10"/>
          <p:cNvSpPr/>
          <p:nvPr/>
        </p:nvSpPr>
        <p:spPr>
          <a:xfrm>
            <a:off x="9144000" y="1901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Box 11"/>
          <p:cNvSpPr/>
          <p:nvPr/>
        </p:nvSpPr>
        <p:spPr>
          <a:xfrm>
            <a:off x="914400" y="2971800"/>
            <a:ext cx="5668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Engine při rozboru?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Rounded Rectangle 12"/>
          <p:cNvSpPr/>
          <p:nvPr/>
        </p:nvSpPr>
        <p:spPr>
          <a:xfrm>
            <a:off x="7315200" y="2926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3" name="TextBox 13"/>
          <p:cNvSpPr/>
          <p:nvPr/>
        </p:nvSpPr>
        <p:spPr>
          <a:xfrm>
            <a:off x="7315200" y="3044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Rounded Rectangle 14"/>
          <p:cNvSpPr/>
          <p:nvPr/>
        </p:nvSpPr>
        <p:spPr>
          <a:xfrm>
            <a:off x="9144000" y="2926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5" name="TextBox 15"/>
          <p:cNvSpPr/>
          <p:nvPr/>
        </p:nvSpPr>
        <p:spPr>
          <a:xfrm>
            <a:off x="9144000" y="3044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Box 16"/>
          <p:cNvSpPr/>
          <p:nvPr/>
        </p:nvSpPr>
        <p:spPr>
          <a:xfrm>
            <a:off x="914400" y="4114800"/>
            <a:ext cx="56689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Silný hráč = silný trenér?</a:t>
            </a:r>
            <a:endParaRPr lang="cs-CZ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Rounded Rectangle 17"/>
          <p:cNvSpPr/>
          <p:nvPr/>
        </p:nvSpPr>
        <p:spPr>
          <a:xfrm>
            <a:off x="7315200" y="4069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4A967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8" name="TextBox 18"/>
          <p:cNvSpPr/>
          <p:nvPr/>
        </p:nvSpPr>
        <p:spPr>
          <a:xfrm>
            <a:off x="7315200" y="4187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ANO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Rounded Rectangle 19"/>
          <p:cNvSpPr/>
          <p:nvPr/>
        </p:nvSpPr>
        <p:spPr>
          <a:xfrm>
            <a:off x="9144000" y="4069080"/>
            <a:ext cx="1416960" cy="502560"/>
          </a:xfrm>
          <a:prstGeom prst="roundRect">
            <a:avLst>
              <a:gd name="adj" fmla="val 16667"/>
            </a:avLst>
          </a:prstGeom>
          <a:solidFill>
            <a:srgbClr val="C2544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0" name="TextBox 20"/>
          <p:cNvSpPr/>
          <p:nvPr/>
        </p:nvSpPr>
        <p:spPr>
          <a:xfrm>
            <a:off x="9144000" y="4187880"/>
            <a:ext cx="1416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</a:t>
            </a:r>
            <a:endParaRPr lang="cs-CZ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Box 21"/>
          <p:cNvSpPr/>
          <p:nvPr/>
        </p:nvSpPr>
        <p:spPr>
          <a:xfrm>
            <a:off x="914400" y="5669280"/>
            <a:ext cx="10332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Nejde o správnou odpověď. Jde o to, zda umíme své trenérské rozhodnutí obhájit.</a:t>
            </a:r>
            <a:endParaRPr lang="cs-CZ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D141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3" name="TextBox 2"/>
          <p:cNvSpPr/>
          <p:nvPr/>
        </p:nvSpPr>
        <p:spPr>
          <a:xfrm>
            <a:off x="11109960" y="644652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848F9A"/>
                </a:solidFill>
                <a:effectLst/>
                <a:uFillTx/>
                <a:latin typeface="Aptos"/>
              </a:rPr>
              <a:t>21</a:t>
            </a:r>
            <a:endParaRPr lang="cs-CZ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TextBox 3"/>
          <p:cNvSpPr/>
          <p:nvPr/>
        </p:nvSpPr>
        <p:spPr>
          <a:xfrm>
            <a:off x="731520" y="1143000"/>
            <a:ext cx="795492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DOBRÝ TRENÉR</a:t>
            </a:r>
            <a:br>
              <a:rPr sz="3200"/>
            </a:br>
            <a:r>
              <a:rPr lang="en-US" sz="32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NEUKAZUJE NEJVÍC TAHŮ.</a:t>
            </a:r>
            <a:endParaRPr lang="cs-CZ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Box 4"/>
          <p:cNvSpPr/>
          <p:nvPr/>
        </p:nvSpPr>
        <p:spPr>
          <a:xfrm>
            <a:off x="749880" y="2788920"/>
            <a:ext cx="7772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100" b="1" u="none" strike="noStrike">
                <a:solidFill>
                  <a:srgbClr val="E1B148"/>
                </a:solidFill>
                <a:effectLst/>
                <a:uFillTx/>
                <a:latin typeface="Aptos"/>
              </a:rPr>
              <a:t>Pomáhá hráči dělat lepší rozhodnutí.</a:t>
            </a:r>
            <a:endParaRPr lang="cs-CZ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Rectangle 5"/>
          <p:cNvSpPr/>
          <p:nvPr/>
        </p:nvSpPr>
        <p:spPr>
          <a:xfrm>
            <a:off x="8549640" y="114300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7" name="Rectangle 6"/>
          <p:cNvSpPr/>
          <p:nvPr/>
        </p:nvSpPr>
        <p:spPr>
          <a:xfrm>
            <a:off x="8921160" y="114300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Rectangle 7"/>
          <p:cNvSpPr/>
          <p:nvPr/>
        </p:nvSpPr>
        <p:spPr>
          <a:xfrm>
            <a:off x="9292680" y="114300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9" name="Rectangle 8"/>
          <p:cNvSpPr/>
          <p:nvPr/>
        </p:nvSpPr>
        <p:spPr>
          <a:xfrm>
            <a:off x="9664200" y="114300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0" name="Rectangle 9"/>
          <p:cNvSpPr/>
          <p:nvPr/>
        </p:nvSpPr>
        <p:spPr>
          <a:xfrm>
            <a:off x="10035720" y="114300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1" name="Rectangle 10"/>
          <p:cNvSpPr/>
          <p:nvPr/>
        </p:nvSpPr>
        <p:spPr>
          <a:xfrm>
            <a:off x="10406880" y="114300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2" name="Rectangle 11"/>
          <p:cNvSpPr/>
          <p:nvPr/>
        </p:nvSpPr>
        <p:spPr>
          <a:xfrm>
            <a:off x="10778400" y="114300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3" name="Rectangle 12"/>
          <p:cNvSpPr/>
          <p:nvPr/>
        </p:nvSpPr>
        <p:spPr>
          <a:xfrm>
            <a:off x="11149920" y="114300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4" name="Rectangle 13"/>
          <p:cNvSpPr/>
          <p:nvPr/>
        </p:nvSpPr>
        <p:spPr>
          <a:xfrm>
            <a:off x="8549640" y="151452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5" name="Rectangle 14"/>
          <p:cNvSpPr/>
          <p:nvPr/>
        </p:nvSpPr>
        <p:spPr>
          <a:xfrm>
            <a:off x="8921160" y="151452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6" name="Rectangle 15"/>
          <p:cNvSpPr/>
          <p:nvPr/>
        </p:nvSpPr>
        <p:spPr>
          <a:xfrm>
            <a:off x="9292680" y="151452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7" name="Rectangle 16"/>
          <p:cNvSpPr/>
          <p:nvPr/>
        </p:nvSpPr>
        <p:spPr>
          <a:xfrm>
            <a:off x="9664200" y="151452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8" name="Rectangle 17"/>
          <p:cNvSpPr/>
          <p:nvPr/>
        </p:nvSpPr>
        <p:spPr>
          <a:xfrm>
            <a:off x="10035720" y="151452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9" name="Rectangle 18"/>
          <p:cNvSpPr/>
          <p:nvPr/>
        </p:nvSpPr>
        <p:spPr>
          <a:xfrm>
            <a:off x="10406880" y="151452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0" name="Rectangle 19"/>
          <p:cNvSpPr/>
          <p:nvPr/>
        </p:nvSpPr>
        <p:spPr>
          <a:xfrm>
            <a:off x="10778400" y="151452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1" name="Rectangle 20"/>
          <p:cNvSpPr/>
          <p:nvPr/>
        </p:nvSpPr>
        <p:spPr>
          <a:xfrm>
            <a:off x="11149920" y="151452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2" name="Rectangle 21"/>
          <p:cNvSpPr/>
          <p:nvPr/>
        </p:nvSpPr>
        <p:spPr>
          <a:xfrm>
            <a:off x="8549640" y="18860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3" name="Rectangle 22"/>
          <p:cNvSpPr/>
          <p:nvPr/>
        </p:nvSpPr>
        <p:spPr>
          <a:xfrm>
            <a:off x="8921160" y="18860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4" name="Rectangle 23"/>
          <p:cNvSpPr/>
          <p:nvPr/>
        </p:nvSpPr>
        <p:spPr>
          <a:xfrm>
            <a:off x="9292680" y="18860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5" name="Rectangle 24"/>
          <p:cNvSpPr/>
          <p:nvPr/>
        </p:nvSpPr>
        <p:spPr>
          <a:xfrm>
            <a:off x="9664200" y="18860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6" name="Rectangle 25"/>
          <p:cNvSpPr/>
          <p:nvPr/>
        </p:nvSpPr>
        <p:spPr>
          <a:xfrm>
            <a:off x="10035720" y="18860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7" name="Rectangle 26"/>
          <p:cNvSpPr/>
          <p:nvPr/>
        </p:nvSpPr>
        <p:spPr>
          <a:xfrm>
            <a:off x="10406880" y="18860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8" name="Rectangle 27"/>
          <p:cNvSpPr/>
          <p:nvPr/>
        </p:nvSpPr>
        <p:spPr>
          <a:xfrm>
            <a:off x="10778400" y="18860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9" name="Rectangle 28"/>
          <p:cNvSpPr/>
          <p:nvPr/>
        </p:nvSpPr>
        <p:spPr>
          <a:xfrm>
            <a:off x="11149920" y="18860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0" name="Rectangle 29"/>
          <p:cNvSpPr/>
          <p:nvPr/>
        </p:nvSpPr>
        <p:spPr>
          <a:xfrm>
            <a:off x="8549640" y="22575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1" name="Rectangle 30"/>
          <p:cNvSpPr/>
          <p:nvPr/>
        </p:nvSpPr>
        <p:spPr>
          <a:xfrm>
            <a:off x="8921160" y="22575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2" name="Rectangle 31"/>
          <p:cNvSpPr/>
          <p:nvPr/>
        </p:nvSpPr>
        <p:spPr>
          <a:xfrm>
            <a:off x="9292680" y="22575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3" name="Rectangle 32"/>
          <p:cNvSpPr/>
          <p:nvPr/>
        </p:nvSpPr>
        <p:spPr>
          <a:xfrm>
            <a:off x="9664200" y="22575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4" name="Rectangle 33"/>
          <p:cNvSpPr/>
          <p:nvPr/>
        </p:nvSpPr>
        <p:spPr>
          <a:xfrm>
            <a:off x="10035720" y="22575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Rectangle 34"/>
          <p:cNvSpPr/>
          <p:nvPr/>
        </p:nvSpPr>
        <p:spPr>
          <a:xfrm>
            <a:off x="10406880" y="22575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Rectangle 35"/>
          <p:cNvSpPr/>
          <p:nvPr/>
        </p:nvSpPr>
        <p:spPr>
          <a:xfrm>
            <a:off x="10778400" y="22575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7" name="Rectangle 36"/>
          <p:cNvSpPr/>
          <p:nvPr/>
        </p:nvSpPr>
        <p:spPr>
          <a:xfrm>
            <a:off x="11149920" y="22575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Rectangle 37"/>
          <p:cNvSpPr/>
          <p:nvPr/>
        </p:nvSpPr>
        <p:spPr>
          <a:xfrm>
            <a:off x="8549640" y="26290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9" name="Rectangle 38"/>
          <p:cNvSpPr/>
          <p:nvPr/>
        </p:nvSpPr>
        <p:spPr>
          <a:xfrm>
            <a:off x="8921160" y="26290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0" name="Rectangle 39"/>
          <p:cNvSpPr/>
          <p:nvPr/>
        </p:nvSpPr>
        <p:spPr>
          <a:xfrm>
            <a:off x="9292680" y="26290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1" name="Rectangle 40"/>
          <p:cNvSpPr/>
          <p:nvPr/>
        </p:nvSpPr>
        <p:spPr>
          <a:xfrm>
            <a:off x="9664200" y="26290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2" name="Rectangle 41"/>
          <p:cNvSpPr/>
          <p:nvPr/>
        </p:nvSpPr>
        <p:spPr>
          <a:xfrm>
            <a:off x="10035720" y="26290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3" name="Rectangle 42"/>
          <p:cNvSpPr/>
          <p:nvPr/>
        </p:nvSpPr>
        <p:spPr>
          <a:xfrm>
            <a:off x="10406880" y="26290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4" name="Rectangle 43"/>
          <p:cNvSpPr/>
          <p:nvPr/>
        </p:nvSpPr>
        <p:spPr>
          <a:xfrm>
            <a:off x="10778400" y="26290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5" name="Rectangle 44"/>
          <p:cNvSpPr/>
          <p:nvPr/>
        </p:nvSpPr>
        <p:spPr>
          <a:xfrm>
            <a:off x="11149920" y="26290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6" name="Rectangle 45"/>
          <p:cNvSpPr/>
          <p:nvPr/>
        </p:nvSpPr>
        <p:spPr>
          <a:xfrm>
            <a:off x="8549640" y="30002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7" name="Rectangle 46"/>
          <p:cNvSpPr/>
          <p:nvPr/>
        </p:nvSpPr>
        <p:spPr>
          <a:xfrm>
            <a:off x="8921160" y="30002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8" name="Rectangle 47"/>
          <p:cNvSpPr/>
          <p:nvPr/>
        </p:nvSpPr>
        <p:spPr>
          <a:xfrm>
            <a:off x="9292680" y="30002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9" name="Rectangle 48"/>
          <p:cNvSpPr/>
          <p:nvPr/>
        </p:nvSpPr>
        <p:spPr>
          <a:xfrm>
            <a:off x="9664200" y="30002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0" name="Rectangle 49"/>
          <p:cNvSpPr/>
          <p:nvPr/>
        </p:nvSpPr>
        <p:spPr>
          <a:xfrm>
            <a:off x="10035720" y="30002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1" name="Rectangle 50"/>
          <p:cNvSpPr/>
          <p:nvPr/>
        </p:nvSpPr>
        <p:spPr>
          <a:xfrm>
            <a:off x="10406880" y="30002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2" name="Rectangle 51"/>
          <p:cNvSpPr/>
          <p:nvPr/>
        </p:nvSpPr>
        <p:spPr>
          <a:xfrm>
            <a:off x="10778400" y="300024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3" name="Rectangle 52"/>
          <p:cNvSpPr/>
          <p:nvPr/>
        </p:nvSpPr>
        <p:spPr>
          <a:xfrm>
            <a:off x="11149920" y="300024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Rectangle 53"/>
          <p:cNvSpPr/>
          <p:nvPr/>
        </p:nvSpPr>
        <p:spPr>
          <a:xfrm>
            <a:off x="8549640" y="33717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Rectangle 54"/>
          <p:cNvSpPr/>
          <p:nvPr/>
        </p:nvSpPr>
        <p:spPr>
          <a:xfrm>
            <a:off x="8921160" y="33717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6" name="Rectangle 55"/>
          <p:cNvSpPr/>
          <p:nvPr/>
        </p:nvSpPr>
        <p:spPr>
          <a:xfrm>
            <a:off x="9292680" y="33717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Rectangle 56"/>
          <p:cNvSpPr/>
          <p:nvPr/>
        </p:nvSpPr>
        <p:spPr>
          <a:xfrm>
            <a:off x="9664200" y="33717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8" name="Rectangle 57"/>
          <p:cNvSpPr/>
          <p:nvPr/>
        </p:nvSpPr>
        <p:spPr>
          <a:xfrm>
            <a:off x="10035720" y="33717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9" name="Rectangle 58"/>
          <p:cNvSpPr/>
          <p:nvPr/>
        </p:nvSpPr>
        <p:spPr>
          <a:xfrm>
            <a:off x="10406880" y="33717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0" name="Rectangle 59"/>
          <p:cNvSpPr/>
          <p:nvPr/>
        </p:nvSpPr>
        <p:spPr>
          <a:xfrm>
            <a:off x="10778400" y="337176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1" name="Rectangle 60"/>
          <p:cNvSpPr/>
          <p:nvPr/>
        </p:nvSpPr>
        <p:spPr>
          <a:xfrm>
            <a:off x="11149920" y="337176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2" name="Rectangle 61"/>
          <p:cNvSpPr/>
          <p:nvPr/>
        </p:nvSpPr>
        <p:spPr>
          <a:xfrm>
            <a:off x="8549640" y="37432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3" name="Rectangle 62"/>
          <p:cNvSpPr/>
          <p:nvPr/>
        </p:nvSpPr>
        <p:spPr>
          <a:xfrm>
            <a:off x="8921160" y="37432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4" name="Rectangle 63"/>
          <p:cNvSpPr/>
          <p:nvPr/>
        </p:nvSpPr>
        <p:spPr>
          <a:xfrm>
            <a:off x="9292680" y="37432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5" name="Rectangle 64"/>
          <p:cNvSpPr/>
          <p:nvPr/>
        </p:nvSpPr>
        <p:spPr>
          <a:xfrm>
            <a:off x="9664200" y="37432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6" name="Rectangle 65"/>
          <p:cNvSpPr/>
          <p:nvPr/>
        </p:nvSpPr>
        <p:spPr>
          <a:xfrm>
            <a:off x="10035720" y="37432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7" name="Rectangle 66"/>
          <p:cNvSpPr/>
          <p:nvPr/>
        </p:nvSpPr>
        <p:spPr>
          <a:xfrm>
            <a:off x="10406880" y="37432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8" name="Rectangle 67"/>
          <p:cNvSpPr/>
          <p:nvPr/>
        </p:nvSpPr>
        <p:spPr>
          <a:xfrm>
            <a:off x="10778400" y="3743280"/>
            <a:ext cx="371160" cy="371160"/>
          </a:xfrm>
          <a:prstGeom prst="rect">
            <a:avLst/>
          </a:prstGeom>
          <a:solidFill>
            <a:srgbClr val="70523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9" name="Rectangle 68"/>
          <p:cNvSpPr/>
          <p:nvPr/>
        </p:nvSpPr>
        <p:spPr>
          <a:xfrm>
            <a:off x="11149920" y="3743280"/>
            <a:ext cx="371160" cy="371160"/>
          </a:xfrm>
          <a:prstGeom prst="rect">
            <a:avLst/>
          </a:prstGeom>
          <a:solidFill>
            <a:srgbClr val="E8DAB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0" name="TextBox 69"/>
          <p:cNvSpPr/>
          <p:nvPr/>
        </p:nvSpPr>
        <p:spPr>
          <a:xfrm>
            <a:off x="10035720" y="3752640"/>
            <a:ext cx="37116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FFFFFF"/>
                </a:solidFill>
                <a:effectLst/>
                <a:uFillTx/>
                <a:latin typeface="DejaVu Sans"/>
              </a:rPr>
              <a:t>♔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Box 70"/>
          <p:cNvSpPr/>
          <p:nvPr/>
        </p:nvSpPr>
        <p:spPr>
          <a:xfrm>
            <a:off x="10035720" y="1152000"/>
            <a:ext cx="37116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1B1F24"/>
                </a:solidFill>
                <a:effectLst/>
                <a:uFillTx/>
                <a:latin typeface="DejaVu Sans"/>
              </a:rPr>
              <a:t>♚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Box 71"/>
          <p:cNvSpPr/>
          <p:nvPr/>
        </p:nvSpPr>
        <p:spPr>
          <a:xfrm>
            <a:off x="9292680" y="3009600"/>
            <a:ext cx="37116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FFFFFF"/>
                </a:solidFill>
                <a:effectLst/>
                <a:uFillTx/>
                <a:latin typeface="DejaVu Sans"/>
              </a:rPr>
              <a:t>♘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Box 72"/>
          <p:cNvSpPr/>
          <p:nvPr/>
        </p:nvSpPr>
        <p:spPr>
          <a:xfrm>
            <a:off x="10406880" y="1895040"/>
            <a:ext cx="37116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500" b="0" u="none" strike="noStrike">
                <a:solidFill>
                  <a:srgbClr val="1B1F24"/>
                </a:solidFill>
                <a:effectLst/>
                <a:uFillTx/>
                <a:latin typeface="DejaVu Sans"/>
              </a:rPr>
              <a:t>♞</a:t>
            </a:r>
            <a:endParaRPr lang="cs-CZ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Rounded Rectangle 73"/>
          <p:cNvSpPr/>
          <p:nvPr/>
        </p:nvSpPr>
        <p:spPr>
          <a:xfrm>
            <a:off x="731520" y="3977640"/>
            <a:ext cx="6949080" cy="1051200"/>
          </a:xfrm>
          <a:prstGeom prst="roundRect">
            <a:avLst>
              <a:gd name="adj" fmla="val 16667"/>
            </a:avLst>
          </a:prstGeom>
          <a:solidFill>
            <a:srgbClr val="141D2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Box 74"/>
          <p:cNvSpPr/>
          <p:nvPr/>
        </p:nvSpPr>
        <p:spPr>
          <a:xfrm>
            <a:off x="960120" y="4260960"/>
            <a:ext cx="64918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DIAGNOSTIKUJ  →  PTEJ SE  →  NECH HRÁČE PRACOVAT  →  OVĚŘ  →  NASTAV DALŠÍ KROK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Box 75"/>
          <p:cNvSpPr/>
          <p:nvPr/>
        </p:nvSpPr>
        <p:spPr>
          <a:xfrm>
            <a:off x="777240" y="5897880"/>
            <a:ext cx="5943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BEC7CF"/>
                </a:solidFill>
                <a:effectLst/>
                <a:uFillTx/>
                <a:latin typeface="Aptos"/>
              </a:rPr>
              <a:t>Děkuji • prostor pro diskusi</a:t>
            </a:r>
            <a:endParaRPr lang="cs-CZ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LibreOffice/26.2.5.2$Windows_X86_64 LibreOffice_project/cd7284b4cbbfeb507e630c1aac019f4157393acb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cs-CZ</dc:language>
  <cp:lastModifiedBy>Steve Canny</cp:lastModifiedBy>
  <dcterms:modified xsi:type="dcterms:W3CDTF">2013-01-27T09:15:58Z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